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9" r:id="rId3"/>
    <p:sldId id="258" r:id="rId4"/>
    <p:sldId id="257" r:id="rId5"/>
    <p:sldId id="260" r:id="rId6"/>
    <p:sldId id="261" r:id="rId7"/>
    <p:sldId id="299" r:id="rId8"/>
    <p:sldId id="289" r:id="rId9"/>
    <p:sldId id="290" r:id="rId10"/>
    <p:sldId id="312" r:id="rId11"/>
    <p:sldId id="292" r:id="rId12"/>
    <p:sldId id="293" r:id="rId13"/>
    <p:sldId id="381" r:id="rId14"/>
    <p:sldId id="313" r:id="rId15"/>
    <p:sldId id="295" r:id="rId16"/>
    <p:sldId id="301" r:id="rId17"/>
    <p:sldId id="304" r:id="rId18"/>
    <p:sldId id="379" r:id="rId19"/>
    <p:sldId id="306" r:id="rId20"/>
    <p:sldId id="382" r:id="rId21"/>
    <p:sldId id="380" r:id="rId22"/>
    <p:sldId id="375" r:id="rId23"/>
    <p:sldId id="365" r:id="rId24"/>
    <p:sldId id="377" r:id="rId25"/>
    <p:sldId id="259" r:id="rId26"/>
    <p:sldId id="264" r:id="rId27"/>
    <p:sldId id="265" r:id="rId28"/>
    <p:sldId id="266" r:id="rId29"/>
    <p:sldId id="267" r:id="rId30"/>
    <p:sldId id="268" r:id="rId31"/>
    <p:sldId id="270" r:id="rId32"/>
    <p:sldId id="271" r:id="rId33"/>
    <p:sldId id="272" r:id="rId34"/>
    <p:sldId id="273" r:id="rId35"/>
    <p:sldId id="274" r:id="rId36"/>
    <p:sldId id="275" r:id="rId37"/>
    <p:sldId id="276" r:id="rId38"/>
    <p:sldId id="277" r:id="rId39"/>
    <p:sldId id="279" r:id="rId40"/>
    <p:sldId id="278" r:id="rId41"/>
    <p:sldId id="308" r:id="rId42"/>
    <p:sldId id="280" r:id="rId43"/>
    <p:sldId id="282" r:id="rId44"/>
    <p:sldId id="283" r:id="rId45"/>
    <p:sldId id="284" r:id="rId46"/>
    <p:sldId id="285" r:id="rId47"/>
    <p:sldId id="286" r:id="rId48"/>
    <p:sldId id="287" r:id="rId49"/>
    <p:sldId id="288" r:id="rId50"/>
    <p:sldId id="378" r:id="rId51"/>
    <p:sldId id="2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301"/>
    <a:srgbClr val="6C0300"/>
    <a:srgbClr val="001B50"/>
    <a:srgbClr val="FFFFFF"/>
    <a:srgbClr val="2201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69" d="100"/>
          <a:sy n="69" d="100"/>
        </p:scale>
        <p:origin x="-4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F:\Drainage%20Sub-Committee\Rainfall%20events.xlsx"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Historical Rainfall Events Friendswood, inches Fell on City</a:t>
            </a:r>
          </a:p>
          <a:p>
            <a:pPr>
              <a:defRPr sz="1500" b="1" i="0" u="none" strike="noStrike" kern="1200" cap="all" spc="100" normalizeH="0" baseline="0">
                <a:solidFill>
                  <a:schemeClr val="lt1"/>
                </a:solidFill>
                <a:latin typeface="+mn-lt"/>
                <a:ea typeface="+mn-ea"/>
                <a:cs typeface="+mn-cs"/>
              </a:defRPr>
            </a:pPr>
            <a:r>
              <a:rPr lang="en-US"/>
              <a:t>adjusted for 2018 Atlas 14 changes</a:t>
            </a:r>
          </a:p>
        </c:rich>
      </c:tx>
      <c:layout/>
      <c:overlay val="0"/>
      <c:spPr>
        <a:noFill/>
        <a:ln>
          <a:solidFill>
            <a:schemeClr val="tx1"/>
          </a:solidFill>
        </a:ln>
        <a:effectLst>
          <a:outerShdw blurRad="50800" dist="50800" dir="5400000" algn="ctr" rotWithShape="0">
            <a:schemeClr val="tx1"/>
          </a:outerShdw>
        </a:effectLst>
      </c:spPr>
    </c:title>
    <c:autoTitleDeleted val="0"/>
    <c:plotArea>
      <c:layout>
        <c:manualLayout>
          <c:layoutTarget val="inner"/>
          <c:xMode val="edge"/>
          <c:yMode val="edge"/>
          <c:x val="7.204705436171073E-2"/>
          <c:y val="2.1030303030303031E-2"/>
          <c:w val="0.90354760528318057"/>
          <c:h val="0.8759497056017842"/>
        </c:manualLayout>
      </c:layout>
      <c:scatterChart>
        <c:scatterStyle val="lineMarker"/>
        <c:varyColors val="0"/>
        <c:ser>
          <c:idx val="1"/>
          <c:order val="0"/>
          <c:tx>
            <c:strRef>
              <c:f>Data!$G$1</c:f>
              <c:strCache>
                <c:ptCount val="1"/>
                <c:pt idx="0">
                  <c:v>Rainfall Friendswood, inches</c:v>
                </c:pt>
              </c:strCache>
            </c:strRef>
          </c:tx>
          <c:spPr>
            <a:ln w="25400" cap="rnd">
              <a:noFill/>
              <a:round/>
            </a:ln>
            <a:effectLst>
              <a:outerShdw dist="25400" dir="2700000" algn="tl" rotWithShape="0">
                <a:schemeClr val="accent2"/>
              </a:outerShdw>
            </a:effectLst>
          </c:spPr>
          <c:marker>
            <c:symbol val="circle"/>
            <c:size val="6"/>
            <c:spPr>
              <a:solidFill>
                <a:schemeClr val="accent2"/>
              </a:solidFill>
              <a:ln w="22225">
                <a:solidFill>
                  <a:schemeClr val="lt1"/>
                </a:solidFill>
                <a:round/>
              </a:ln>
              <a:effectLst/>
            </c:spPr>
          </c:marker>
          <c:xVal>
            <c:numRef>
              <c:f>Data!$D$2:$D$48</c:f>
              <c:numCache>
                <c:formatCode>General</c:formatCode>
                <c:ptCount val="47"/>
                <c:pt idx="0">
                  <c:v>2017</c:v>
                </c:pt>
                <c:pt idx="1">
                  <c:v>2015</c:v>
                </c:pt>
                <c:pt idx="2">
                  <c:v>2009</c:v>
                </c:pt>
                <c:pt idx="3">
                  <c:v>2008</c:v>
                </c:pt>
                <c:pt idx="4">
                  <c:v>2007</c:v>
                </c:pt>
                <c:pt idx="5">
                  <c:v>2006</c:v>
                </c:pt>
                <c:pt idx="6">
                  <c:v>2005</c:v>
                </c:pt>
                <c:pt idx="7">
                  <c:v>2001</c:v>
                </c:pt>
                <c:pt idx="8">
                  <c:v>1998</c:v>
                </c:pt>
                <c:pt idx="9">
                  <c:v>1995</c:v>
                </c:pt>
                <c:pt idx="10">
                  <c:v>1994</c:v>
                </c:pt>
                <c:pt idx="11">
                  <c:v>1989</c:v>
                </c:pt>
                <c:pt idx="12">
                  <c:v>1989</c:v>
                </c:pt>
                <c:pt idx="13">
                  <c:v>1987</c:v>
                </c:pt>
                <c:pt idx="14">
                  <c:v>1987</c:v>
                </c:pt>
                <c:pt idx="15">
                  <c:v>1983</c:v>
                </c:pt>
                <c:pt idx="16">
                  <c:v>1980</c:v>
                </c:pt>
                <c:pt idx="17">
                  <c:v>1979</c:v>
                </c:pt>
                <c:pt idx="18">
                  <c:v>1979</c:v>
                </c:pt>
                <c:pt idx="19">
                  <c:v>1973</c:v>
                </c:pt>
                <c:pt idx="20">
                  <c:v>1970</c:v>
                </c:pt>
                <c:pt idx="21">
                  <c:v>1970</c:v>
                </c:pt>
                <c:pt idx="22">
                  <c:v>1964</c:v>
                </c:pt>
                <c:pt idx="23">
                  <c:v>1963</c:v>
                </c:pt>
                <c:pt idx="24">
                  <c:v>1961</c:v>
                </c:pt>
                <c:pt idx="25">
                  <c:v>1959</c:v>
                </c:pt>
                <c:pt idx="26">
                  <c:v>1957</c:v>
                </c:pt>
                <c:pt idx="27">
                  <c:v>1949</c:v>
                </c:pt>
                <c:pt idx="28">
                  <c:v>1947</c:v>
                </c:pt>
                <c:pt idx="29">
                  <c:v>1945</c:v>
                </c:pt>
                <c:pt idx="30">
                  <c:v>1943</c:v>
                </c:pt>
                <c:pt idx="31">
                  <c:v>1942</c:v>
                </c:pt>
                <c:pt idx="32">
                  <c:v>1941</c:v>
                </c:pt>
                <c:pt idx="33">
                  <c:v>1941</c:v>
                </c:pt>
                <c:pt idx="34">
                  <c:v>1940</c:v>
                </c:pt>
                <c:pt idx="35">
                  <c:v>1938</c:v>
                </c:pt>
                <c:pt idx="36">
                  <c:v>1934</c:v>
                </c:pt>
                <c:pt idx="37">
                  <c:v>1933</c:v>
                </c:pt>
                <c:pt idx="38">
                  <c:v>1932</c:v>
                </c:pt>
                <c:pt idx="39">
                  <c:v>1919</c:v>
                </c:pt>
                <c:pt idx="40">
                  <c:v>1915</c:v>
                </c:pt>
                <c:pt idx="41">
                  <c:v>1909</c:v>
                </c:pt>
                <c:pt idx="42">
                  <c:v>1900</c:v>
                </c:pt>
                <c:pt idx="43">
                  <c:v>1898</c:v>
                </c:pt>
                <c:pt idx="44">
                  <c:v>1897</c:v>
                </c:pt>
                <c:pt idx="45">
                  <c:v>1895</c:v>
                </c:pt>
              </c:numCache>
            </c:numRef>
          </c:xVal>
          <c:yVal>
            <c:numRef>
              <c:f>Data!$G$2:$G$48</c:f>
              <c:numCache>
                <c:formatCode>General</c:formatCode>
                <c:ptCount val="47"/>
                <c:pt idx="0">
                  <c:v>50</c:v>
                </c:pt>
                <c:pt idx="1">
                  <c:v>5</c:v>
                </c:pt>
                <c:pt idx="2">
                  <c:v>10.1</c:v>
                </c:pt>
                <c:pt idx="3">
                  <c:v>4.9000000000000004</c:v>
                </c:pt>
                <c:pt idx="4">
                  <c:v>2.88</c:v>
                </c:pt>
                <c:pt idx="5">
                  <c:v>6.16</c:v>
                </c:pt>
                <c:pt idx="6">
                  <c:v>1.25</c:v>
                </c:pt>
                <c:pt idx="7">
                  <c:v>28</c:v>
                </c:pt>
                <c:pt idx="8">
                  <c:v>9.5</c:v>
                </c:pt>
                <c:pt idx="9">
                  <c:v>7</c:v>
                </c:pt>
                <c:pt idx="10">
                  <c:v>16</c:v>
                </c:pt>
                <c:pt idx="11">
                  <c:v>2</c:v>
                </c:pt>
                <c:pt idx="12">
                  <c:v>20</c:v>
                </c:pt>
                <c:pt idx="13">
                  <c:v>9</c:v>
                </c:pt>
                <c:pt idx="14">
                  <c:v>2</c:v>
                </c:pt>
                <c:pt idx="15">
                  <c:v>7</c:v>
                </c:pt>
                <c:pt idx="16">
                  <c:v>5</c:v>
                </c:pt>
                <c:pt idx="17">
                  <c:v>10</c:v>
                </c:pt>
                <c:pt idx="18">
                  <c:v>35</c:v>
                </c:pt>
                <c:pt idx="19">
                  <c:v>7</c:v>
                </c:pt>
                <c:pt idx="20">
                  <c:v>6</c:v>
                </c:pt>
                <c:pt idx="21">
                  <c:v>3</c:v>
                </c:pt>
                <c:pt idx="22">
                  <c:v>1</c:v>
                </c:pt>
                <c:pt idx="23">
                  <c:v>2</c:v>
                </c:pt>
                <c:pt idx="24">
                  <c:v>15</c:v>
                </c:pt>
                <c:pt idx="25">
                  <c:v>8</c:v>
                </c:pt>
                <c:pt idx="26">
                  <c:v>3</c:v>
                </c:pt>
                <c:pt idx="27">
                  <c:v>6</c:v>
                </c:pt>
                <c:pt idx="28">
                  <c:v>8</c:v>
                </c:pt>
                <c:pt idx="29">
                  <c:v>10</c:v>
                </c:pt>
                <c:pt idx="30">
                  <c:v>12</c:v>
                </c:pt>
                <c:pt idx="31">
                  <c:v>4</c:v>
                </c:pt>
                <c:pt idx="32">
                  <c:v>3</c:v>
                </c:pt>
                <c:pt idx="33">
                  <c:v>1</c:v>
                </c:pt>
                <c:pt idx="34">
                  <c:v>2</c:v>
                </c:pt>
                <c:pt idx="37">
                  <c:v>17</c:v>
                </c:pt>
                <c:pt idx="38">
                  <c:v>8</c:v>
                </c:pt>
                <c:pt idx="40">
                  <c:v>10</c:v>
                </c:pt>
                <c:pt idx="41">
                  <c:v>5</c:v>
                </c:pt>
                <c:pt idx="42">
                  <c:v>14</c:v>
                </c:pt>
                <c:pt idx="43">
                  <c:v>2</c:v>
                </c:pt>
                <c:pt idx="44">
                  <c:v>4</c:v>
                </c:pt>
                <c:pt idx="45">
                  <c:v>6</c:v>
                </c:pt>
              </c:numCache>
            </c:numRef>
          </c:yVal>
          <c:smooth val="0"/>
          <c:extLst xmlns:c16r2="http://schemas.microsoft.com/office/drawing/2015/06/chart">
            <c:ext xmlns:c16="http://schemas.microsoft.com/office/drawing/2014/chart" uri="{C3380CC4-5D6E-409C-BE32-E72D297353CC}">
              <c16:uniqueId val="{00000000-5E47-4FB8-BE33-95B009EA09CB}"/>
            </c:ext>
          </c:extLst>
        </c:ser>
        <c:ser>
          <c:idx val="0"/>
          <c:order val="1"/>
          <c:tx>
            <c:strRef>
              <c:f>Data!$G$1</c:f>
              <c:strCache>
                <c:ptCount val="1"/>
                <c:pt idx="0">
                  <c:v>Rainfall Friendswood, inches</c:v>
                </c:pt>
              </c:strCache>
            </c:strRef>
          </c:tx>
          <c:spPr>
            <a:ln w="25400" cap="rnd">
              <a:noFill/>
              <a:round/>
            </a:ln>
            <a:effectLst>
              <a:outerShdw dist="25400" dir="2700000" algn="tl" rotWithShape="0">
                <a:schemeClr val="accent1"/>
              </a:outerShdw>
            </a:effectLst>
          </c:spPr>
          <c:marker>
            <c:symbol val="circle"/>
            <c:size val="6"/>
            <c:spPr>
              <a:solidFill>
                <a:schemeClr val="accent1"/>
              </a:solidFill>
              <a:ln w="50800">
                <a:solidFill>
                  <a:schemeClr val="lt1"/>
                </a:solidFill>
                <a:round/>
              </a:ln>
              <a:effectLst/>
            </c:spPr>
          </c:marker>
          <c:dPt>
            <c:idx val="0"/>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1-5E47-4FB8-BE33-95B009EA09CB}"/>
              </c:ext>
            </c:extLst>
          </c:dPt>
          <c:dPt>
            <c:idx val="2"/>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2-5E47-4FB8-BE33-95B009EA09CB}"/>
              </c:ext>
            </c:extLst>
          </c:dPt>
          <c:dPt>
            <c:idx val="7"/>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3-5E47-4FB8-BE33-95B009EA09CB}"/>
              </c:ext>
            </c:extLst>
          </c:dPt>
          <c:dPt>
            <c:idx val="10"/>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4-5E47-4FB8-BE33-95B009EA09CB}"/>
              </c:ext>
            </c:extLst>
          </c:dPt>
          <c:dPt>
            <c:idx val="12"/>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5-5E47-4FB8-BE33-95B009EA09CB}"/>
              </c:ext>
            </c:extLst>
          </c:dPt>
          <c:dPt>
            <c:idx val="18"/>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6-5E47-4FB8-BE33-95B009EA09CB}"/>
              </c:ext>
            </c:extLst>
          </c:dPt>
          <c:dPt>
            <c:idx val="24"/>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7-5E47-4FB8-BE33-95B009EA09CB}"/>
              </c:ext>
            </c:extLst>
          </c:dPt>
          <c:dPt>
            <c:idx val="30"/>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8-5E47-4FB8-BE33-95B009EA09CB}"/>
              </c:ext>
            </c:extLst>
          </c:dPt>
          <c:dPt>
            <c:idx val="37"/>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9-5E47-4FB8-BE33-95B009EA09CB}"/>
              </c:ext>
            </c:extLst>
          </c:dPt>
          <c:dPt>
            <c:idx val="40"/>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A-5E47-4FB8-BE33-95B009EA09CB}"/>
              </c:ext>
            </c:extLst>
          </c:dPt>
          <c:dPt>
            <c:idx val="42"/>
            <c:marker>
              <c:spPr>
                <a:solidFill>
                  <a:schemeClr val="accent1"/>
                </a:solidFill>
                <a:ln w="50800">
                  <a:solidFill>
                    <a:srgbClr val="FFFF00"/>
                  </a:solidFill>
                  <a:round/>
                </a:ln>
                <a:effectLst/>
              </c:spPr>
            </c:marker>
            <c:bubble3D val="0"/>
            <c:extLst xmlns:c16r2="http://schemas.microsoft.com/office/drawing/2015/06/chart">
              <c:ext xmlns:c16="http://schemas.microsoft.com/office/drawing/2014/chart" uri="{C3380CC4-5D6E-409C-BE32-E72D297353CC}">
                <c16:uniqueId val="{0000000B-5E47-4FB8-BE33-95B009EA09CB}"/>
              </c:ext>
            </c:extLst>
          </c:dPt>
          <c:xVal>
            <c:numRef>
              <c:f>Data!$D$2:$D$48</c:f>
              <c:numCache>
                <c:formatCode>General</c:formatCode>
                <c:ptCount val="47"/>
                <c:pt idx="0">
                  <c:v>2017</c:v>
                </c:pt>
                <c:pt idx="1">
                  <c:v>2015</c:v>
                </c:pt>
                <c:pt idx="2">
                  <c:v>2009</c:v>
                </c:pt>
                <c:pt idx="3">
                  <c:v>2008</c:v>
                </c:pt>
                <c:pt idx="4">
                  <c:v>2007</c:v>
                </c:pt>
                <c:pt idx="5">
                  <c:v>2006</c:v>
                </c:pt>
                <c:pt idx="6">
                  <c:v>2005</c:v>
                </c:pt>
                <c:pt idx="7">
                  <c:v>2001</c:v>
                </c:pt>
                <c:pt idx="8">
                  <c:v>1998</c:v>
                </c:pt>
                <c:pt idx="9">
                  <c:v>1995</c:v>
                </c:pt>
                <c:pt idx="10">
                  <c:v>1994</c:v>
                </c:pt>
                <c:pt idx="11">
                  <c:v>1989</c:v>
                </c:pt>
                <c:pt idx="12">
                  <c:v>1989</c:v>
                </c:pt>
                <c:pt idx="13">
                  <c:v>1987</c:v>
                </c:pt>
                <c:pt idx="14">
                  <c:v>1987</c:v>
                </c:pt>
                <c:pt idx="15">
                  <c:v>1983</c:v>
                </c:pt>
                <c:pt idx="16">
                  <c:v>1980</c:v>
                </c:pt>
                <c:pt idx="17">
                  <c:v>1979</c:v>
                </c:pt>
                <c:pt idx="18">
                  <c:v>1979</c:v>
                </c:pt>
                <c:pt idx="19">
                  <c:v>1973</c:v>
                </c:pt>
                <c:pt idx="20">
                  <c:v>1970</c:v>
                </c:pt>
                <c:pt idx="21">
                  <c:v>1970</c:v>
                </c:pt>
                <c:pt idx="22">
                  <c:v>1964</c:v>
                </c:pt>
                <c:pt idx="23">
                  <c:v>1963</c:v>
                </c:pt>
                <c:pt idx="24">
                  <c:v>1961</c:v>
                </c:pt>
                <c:pt idx="25">
                  <c:v>1959</c:v>
                </c:pt>
                <c:pt idx="26">
                  <c:v>1957</c:v>
                </c:pt>
                <c:pt idx="27">
                  <c:v>1949</c:v>
                </c:pt>
                <c:pt idx="28">
                  <c:v>1947</c:v>
                </c:pt>
                <c:pt idx="29">
                  <c:v>1945</c:v>
                </c:pt>
                <c:pt idx="30">
                  <c:v>1943</c:v>
                </c:pt>
                <c:pt idx="31">
                  <c:v>1942</c:v>
                </c:pt>
                <c:pt idx="32">
                  <c:v>1941</c:v>
                </c:pt>
                <c:pt idx="33">
                  <c:v>1941</c:v>
                </c:pt>
                <c:pt idx="34">
                  <c:v>1940</c:v>
                </c:pt>
                <c:pt idx="35">
                  <c:v>1938</c:v>
                </c:pt>
                <c:pt idx="36">
                  <c:v>1934</c:v>
                </c:pt>
                <c:pt idx="37">
                  <c:v>1933</c:v>
                </c:pt>
                <c:pt idx="38">
                  <c:v>1932</c:v>
                </c:pt>
                <c:pt idx="39">
                  <c:v>1919</c:v>
                </c:pt>
                <c:pt idx="40">
                  <c:v>1915</c:v>
                </c:pt>
                <c:pt idx="41">
                  <c:v>1909</c:v>
                </c:pt>
                <c:pt idx="42">
                  <c:v>1900</c:v>
                </c:pt>
                <c:pt idx="43">
                  <c:v>1898</c:v>
                </c:pt>
                <c:pt idx="44">
                  <c:v>1897</c:v>
                </c:pt>
                <c:pt idx="45">
                  <c:v>1895</c:v>
                </c:pt>
              </c:numCache>
            </c:numRef>
          </c:xVal>
          <c:yVal>
            <c:numRef>
              <c:f>Data!$G$2:$G$48</c:f>
              <c:numCache>
                <c:formatCode>General</c:formatCode>
                <c:ptCount val="47"/>
                <c:pt idx="0">
                  <c:v>50</c:v>
                </c:pt>
                <c:pt idx="1">
                  <c:v>5</c:v>
                </c:pt>
                <c:pt idx="2">
                  <c:v>10.1</c:v>
                </c:pt>
                <c:pt idx="3">
                  <c:v>4.9000000000000004</c:v>
                </c:pt>
                <c:pt idx="4">
                  <c:v>2.88</c:v>
                </c:pt>
                <c:pt idx="5">
                  <c:v>6.16</c:v>
                </c:pt>
                <c:pt idx="6">
                  <c:v>1.25</c:v>
                </c:pt>
                <c:pt idx="7">
                  <c:v>28</c:v>
                </c:pt>
                <c:pt idx="8">
                  <c:v>9.5</c:v>
                </c:pt>
                <c:pt idx="9">
                  <c:v>7</c:v>
                </c:pt>
                <c:pt idx="10">
                  <c:v>16</c:v>
                </c:pt>
                <c:pt idx="11">
                  <c:v>2</c:v>
                </c:pt>
                <c:pt idx="12">
                  <c:v>20</c:v>
                </c:pt>
                <c:pt idx="13">
                  <c:v>9</c:v>
                </c:pt>
                <c:pt idx="14">
                  <c:v>2</c:v>
                </c:pt>
                <c:pt idx="15">
                  <c:v>7</c:v>
                </c:pt>
                <c:pt idx="16">
                  <c:v>5</c:v>
                </c:pt>
                <c:pt idx="17">
                  <c:v>10</c:v>
                </c:pt>
                <c:pt idx="18">
                  <c:v>35</c:v>
                </c:pt>
                <c:pt idx="19">
                  <c:v>7</c:v>
                </c:pt>
                <c:pt idx="20">
                  <c:v>6</c:v>
                </c:pt>
                <c:pt idx="21">
                  <c:v>3</c:v>
                </c:pt>
                <c:pt idx="22">
                  <c:v>1</c:v>
                </c:pt>
                <c:pt idx="23">
                  <c:v>2</c:v>
                </c:pt>
                <c:pt idx="24">
                  <c:v>15</c:v>
                </c:pt>
                <c:pt idx="25">
                  <c:v>8</c:v>
                </c:pt>
                <c:pt idx="26">
                  <c:v>3</c:v>
                </c:pt>
                <c:pt idx="27">
                  <c:v>6</c:v>
                </c:pt>
                <c:pt idx="28">
                  <c:v>8</c:v>
                </c:pt>
                <c:pt idx="29">
                  <c:v>10</c:v>
                </c:pt>
                <c:pt idx="30">
                  <c:v>12</c:v>
                </c:pt>
                <c:pt idx="31">
                  <c:v>4</c:v>
                </c:pt>
                <c:pt idx="32">
                  <c:v>3</c:v>
                </c:pt>
                <c:pt idx="33">
                  <c:v>1</c:v>
                </c:pt>
                <c:pt idx="34">
                  <c:v>2</c:v>
                </c:pt>
                <c:pt idx="37">
                  <c:v>17</c:v>
                </c:pt>
                <c:pt idx="38">
                  <c:v>8</c:v>
                </c:pt>
                <c:pt idx="40">
                  <c:v>10</c:v>
                </c:pt>
                <c:pt idx="41">
                  <c:v>5</c:v>
                </c:pt>
                <c:pt idx="42">
                  <c:v>14</c:v>
                </c:pt>
                <c:pt idx="43">
                  <c:v>2</c:v>
                </c:pt>
                <c:pt idx="44">
                  <c:v>4</c:v>
                </c:pt>
                <c:pt idx="45">
                  <c:v>6</c:v>
                </c:pt>
              </c:numCache>
            </c:numRef>
          </c:yVal>
          <c:smooth val="0"/>
          <c:extLst xmlns:c16r2="http://schemas.microsoft.com/office/drawing/2015/06/chart">
            <c:ext xmlns:c16="http://schemas.microsoft.com/office/drawing/2014/chart" uri="{C3380CC4-5D6E-409C-BE32-E72D297353CC}">
              <c16:uniqueId val="{0000000C-5E47-4FB8-BE33-95B009EA09CB}"/>
            </c:ext>
          </c:extLst>
        </c:ser>
        <c:dLbls>
          <c:showLegendKey val="0"/>
          <c:showVal val="0"/>
          <c:showCatName val="0"/>
          <c:showSerName val="0"/>
          <c:showPercent val="0"/>
          <c:showBubbleSize val="0"/>
        </c:dLbls>
        <c:axId val="126269312"/>
        <c:axId val="126275584"/>
      </c:scatterChart>
      <c:valAx>
        <c:axId val="126269312"/>
        <c:scaling>
          <c:orientation val="minMax"/>
          <c:max val="2020"/>
          <c:min val="1890"/>
        </c:scaling>
        <c:delete val="0"/>
        <c:axPos val="b"/>
        <c:majorGridlines>
          <c:spPr>
            <a:ln w="9525" cap="flat" cmpd="sng" algn="ctr">
              <a:solidFill>
                <a:schemeClr val="lt1">
                  <a:alpha val="25000"/>
                </a:schemeClr>
              </a:solidFill>
              <a:round/>
            </a:ln>
            <a:effectLst/>
          </c:spPr>
        </c:majorGridlines>
        <c:title>
          <c:tx>
            <c:rich>
              <a:bodyPr rot="0" spcFirstLastPara="1" vertOverflow="ellipsis" vert="horz" wrap="square" anchor="ctr" anchorCtr="1"/>
              <a:lstStyle/>
              <a:p>
                <a:pPr>
                  <a:defRPr sz="1050" b="1" i="0" u="none" strike="noStrike" kern="1200" baseline="0">
                    <a:solidFill>
                      <a:schemeClr val="lt1"/>
                    </a:solidFill>
                    <a:latin typeface="+mn-lt"/>
                    <a:ea typeface="+mn-ea"/>
                    <a:cs typeface="+mn-cs"/>
                  </a:defRPr>
                </a:pPr>
                <a:r>
                  <a:rPr lang="en-US" sz="1050"/>
                  <a:t>Year</a:t>
                </a:r>
              </a:p>
            </c:rich>
          </c:tx>
          <c:layout/>
          <c:overlay val="0"/>
          <c:spPr>
            <a:noFill/>
            <a:ln>
              <a:noFill/>
            </a:ln>
            <a:effectLst/>
          </c:spPr>
        </c:title>
        <c:numFmt formatCode="General" sourceLinked="1"/>
        <c:majorTickMark val="none"/>
        <c:minorTickMark val="none"/>
        <c:tickLblPos val="nextTo"/>
        <c:spPr>
          <a:noFill/>
          <a:ln w="12700" cap="flat" cmpd="sng" algn="ctr">
            <a:solidFill>
              <a:schemeClr val="lt1">
                <a:alpha val="25000"/>
              </a:schemeClr>
            </a:solidFill>
            <a:round/>
          </a:ln>
          <a:effectLst/>
        </c:spPr>
        <c:txPr>
          <a:bodyPr rot="-60000000" spcFirstLastPara="1" vertOverflow="ellipsis" vert="horz" wrap="square" anchor="ctr" anchorCtr="1"/>
          <a:lstStyle/>
          <a:p>
            <a:pPr>
              <a:defRPr sz="1050" b="1" i="0" u="none" strike="noStrike" kern="1200" spc="100" baseline="0">
                <a:solidFill>
                  <a:schemeClr val="lt1"/>
                </a:solidFill>
                <a:latin typeface="+mn-lt"/>
                <a:ea typeface="+mn-ea"/>
                <a:cs typeface="+mn-cs"/>
              </a:defRPr>
            </a:pPr>
            <a:endParaRPr lang="en-US"/>
          </a:p>
        </c:txPr>
        <c:crossAx val="126275584"/>
        <c:crosses val="autoZero"/>
        <c:crossBetween val="midCat"/>
      </c:valAx>
      <c:valAx>
        <c:axId val="126275584"/>
        <c:scaling>
          <c:orientation val="minMax"/>
          <c:max val="55"/>
          <c:min val="0"/>
        </c:scaling>
        <c:delete val="0"/>
        <c:axPos val="l"/>
        <c:majorGridlines>
          <c:spPr>
            <a:ln w="9525" cap="flat" cmpd="sng" algn="ctr">
              <a:solidFill>
                <a:schemeClr val="lt1">
                  <a:alpha val="2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r>
                  <a:rPr lang="en-US"/>
                  <a:t>Inches of Rain</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lt1"/>
                </a:solidFill>
                <a:latin typeface="+mn-lt"/>
                <a:ea typeface="+mn-ea"/>
                <a:cs typeface="+mn-cs"/>
              </a:defRPr>
            </a:pPr>
            <a:endParaRPr lang="en-US"/>
          </a:p>
        </c:txPr>
        <c:crossAx val="126269312"/>
        <c:crosses val="autoZero"/>
        <c:crossBetween val="midCat"/>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7">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900"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0.09072</cdr:x>
      <cdr:y>0.11267</cdr:y>
    </cdr:from>
    <cdr:to>
      <cdr:x>0.35538</cdr:x>
      <cdr:y>0.18213</cdr:y>
    </cdr:to>
    <cdr:sp macro="" textlink="">
      <cdr:nvSpPr>
        <cdr:cNvPr id="11" name="Rectangle 10">
          <a:extLst xmlns:a="http://schemas.openxmlformats.org/drawingml/2006/main">
            <a:ext uri="{FF2B5EF4-FFF2-40B4-BE49-F238E27FC236}">
              <a16:creationId xmlns="" xmlns:a16="http://schemas.microsoft.com/office/drawing/2014/main" id="{4ECD7968-5CED-4080-B6DD-C34D01DFA338}"/>
            </a:ext>
          </a:extLst>
        </cdr:cNvPr>
        <cdr:cNvSpPr/>
      </cdr:nvSpPr>
      <cdr:spPr>
        <a:xfrm xmlns:a="http://schemas.openxmlformats.org/drawingml/2006/main">
          <a:off x="786514" y="708519"/>
          <a:ext cx="2294531" cy="436795"/>
        </a:xfrm>
        <a:prstGeom xmlns:a="http://schemas.openxmlformats.org/drawingml/2006/main" prst="rect">
          <a:avLst/>
        </a:prstGeom>
        <a:solidFill xmlns:a="http://schemas.openxmlformats.org/drawingml/2006/main">
          <a:srgbClr val="00206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0.11911</cdr:x>
      <cdr:y>0.13418</cdr:y>
    </cdr:from>
    <cdr:to>
      <cdr:x>0.12892</cdr:x>
      <cdr:y>0.14683</cdr:y>
    </cdr:to>
    <cdr:sp macro="" textlink="">
      <cdr:nvSpPr>
        <cdr:cNvPr id="9" name="Oval 8">
          <a:extLst xmlns:a="http://schemas.openxmlformats.org/drawingml/2006/main">
            <a:ext uri="{FF2B5EF4-FFF2-40B4-BE49-F238E27FC236}">
              <a16:creationId xmlns="" xmlns:a16="http://schemas.microsoft.com/office/drawing/2014/main" id="{8634120F-A426-409D-AC7B-490FB0BBB80E}"/>
            </a:ext>
          </a:extLst>
        </cdr:cNvPr>
        <cdr:cNvSpPr/>
      </cdr:nvSpPr>
      <cdr:spPr>
        <a:xfrm xmlns:a="http://schemas.openxmlformats.org/drawingml/2006/main">
          <a:off x="1032647" y="843783"/>
          <a:ext cx="85083" cy="79559"/>
        </a:xfrm>
        <a:prstGeom xmlns:a="http://schemas.openxmlformats.org/drawingml/2006/main" prst="ellipse">
          <a:avLst/>
        </a:prstGeom>
        <a:ln xmlns:a="http://schemas.openxmlformats.org/drawingml/2006/main" w="508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0.13674</cdr:x>
      <cdr:y>0.11251</cdr:y>
    </cdr:from>
    <cdr:to>
      <cdr:x>0.33273</cdr:x>
      <cdr:y>0.23333</cdr:y>
    </cdr:to>
    <cdr:sp macro="" textlink="">
      <cdr:nvSpPr>
        <cdr:cNvPr id="10" name="TextBox 9">
          <a:extLst xmlns:a="http://schemas.openxmlformats.org/drawingml/2006/main">
            <a:ext uri="{FF2B5EF4-FFF2-40B4-BE49-F238E27FC236}">
              <a16:creationId xmlns="" xmlns:a16="http://schemas.microsoft.com/office/drawing/2014/main" id="{326AE45A-7B55-4B77-94A9-87854B7A2E71}"/>
            </a:ext>
          </a:extLst>
        </cdr:cNvPr>
        <cdr:cNvSpPr txBox="1"/>
      </cdr:nvSpPr>
      <cdr:spPr>
        <a:xfrm xmlns:a="http://schemas.openxmlformats.org/drawingml/2006/main">
          <a:off x="1184044" y="707294"/>
          <a:ext cx="1697095" cy="759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bg1"/>
              </a:solidFill>
            </a:rPr>
            <a:t>Met</a:t>
          </a:r>
          <a:r>
            <a:rPr lang="en-US" sz="1100" baseline="0" dirty="0">
              <a:solidFill>
                <a:schemeClr val="bg1"/>
              </a:solidFill>
            </a:rPr>
            <a:t> or exceeded</a:t>
          </a:r>
          <a:r>
            <a:rPr lang="en-US" sz="1100" dirty="0">
              <a:solidFill>
                <a:schemeClr val="bg1"/>
              </a:solidFill>
            </a:rPr>
            <a:t> 100 </a:t>
          </a:r>
          <a:r>
            <a:rPr lang="en-US" sz="1100" dirty="0" err="1">
              <a:solidFill>
                <a:schemeClr val="bg1"/>
              </a:solidFill>
            </a:rPr>
            <a:t>Yr</a:t>
          </a:r>
          <a:r>
            <a:rPr lang="en-US" sz="1100" dirty="0">
              <a:solidFill>
                <a:schemeClr val="bg1"/>
              </a:solidFill>
            </a:rPr>
            <a:t> Storm </a:t>
          </a:r>
        </a:p>
        <a:p xmlns:a="http://schemas.openxmlformats.org/drawingml/2006/main">
          <a:r>
            <a:rPr lang="en-US" sz="1100" dirty="0">
              <a:solidFill>
                <a:schemeClr val="bg1"/>
              </a:solidFill>
            </a:rPr>
            <a:t>Probability for Duration</a:t>
          </a:r>
        </a:p>
      </cdr:txBody>
    </cdr:sp>
  </cdr:relSizeAnchor>
  <cdr:relSizeAnchor xmlns:cdr="http://schemas.openxmlformats.org/drawingml/2006/chartDrawing">
    <cdr:from>
      <cdr:x>0.82853</cdr:x>
      <cdr:y>0.09085</cdr:y>
    </cdr:from>
    <cdr:to>
      <cdr:x>0.963</cdr:x>
      <cdr:y>0.16253</cdr:y>
    </cdr:to>
    <cdr:sp macro="" textlink="">
      <cdr:nvSpPr>
        <cdr:cNvPr id="12" name="TextBox 11">
          <a:extLst xmlns:a="http://schemas.openxmlformats.org/drawingml/2006/main">
            <a:ext uri="{FF2B5EF4-FFF2-40B4-BE49-F238E27FC236}">
              <a16:creationId xmlns="" xmlns:a16="http://schemas.microsoft.com/office/drawing/2014/main" id="{35620A10-D821-4EA6-BE30-0C60AEDAF94C}"/>
            </a:ext>
          </a:extLst>
        </cdr:cNvPr>
        <cdr:cNvSpPr txBox="1"/>
      </cdr:nvSpPr>
      <cdr:spPr>
        <a:xfrm xmlns:a="http://schemas.openxmlformats.org/drawingml/2006/main">
          <a:off x="7174317" y="571132"/>
          <a:ext cx="1164388" cy="4506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solidFill>
                <a:schemeClr val="bg1"/>
              </a:solidFill>
            </a:rPr>
            <a:t>Harvey,</a:t>
          </a:r>
          <a:r>
            <a:rPr lang="en-US" sz="1100" baseline="0">
              <a:solidFill>
                <a:schemeClr val="bg1"/>
              </a:solidFill>
            </a:rPr>
            <a:t> 84 hrs</a:t>
          </a:r>
        </a:p>
        <a:p xmlns:a="http://schemas.openxmlformats.org/drawingml/2006/main">
          <a:r>
            <a:rPr lang="en-US" sz="1100" baseline="0">
              <a:solidFill>
                <a:schemeClr val="bg1"/>
              </a:solidFill>
            </a:rPr>
            <a:t>7000 yr Probability</a:t>
          </a:r>
          <a:endParaRPr lang="en-US" sz="1100">
            <a:solidFill>
              <a:schemeClr val="bg1"/>
            </a:solidFill>
          </a:endParaRPr>
        </a:p>
      </cdr:txBody>
    </cdr:sp>
  </cdr:relSizeAnchor>
  <cdr:relSizeAnchor xmlns:cdr="http://schemas.openxmlformats.org/drawingml/2006/chartDrawing">
    <cdr:from>
      <cdr:x>0.85351</cdr:x>
      <cdr:y>0.42633</cdr:y>
    </cdr:from>
    <cdr:to>
      <cdr:x>0.988</cdr:x>
      <cdr:y>0.51377</cdr:y>
    </cdr:to>
    <cdr:sp macro="" textlink="">
      <cdr:nvSpPr>
        <cdr:cNvPr id="13" name="TextBox 1">
          <a:extLst xmlns:a="http://schemas.openxmlformats.org/drawingml/2006/main">
            <a:ext uri="{FF2B5EF4-FFF2-40B4-BE49-F238E27FC236}">
              <a16:creationId xmlns="" xmlns:a16="http://schemas.microsoft.com/office/drawing/2014/main" id="{5B498BF5-8C6B-4F6B-917E-AE9CA97CF229}"/>
            </a:ext>
          </a:extLst>
        </cdr:cNvPr>
        <cdr:cNvSpPr txBox="1"/>
      </cdr:nvSpPr>
      <cdr:spPr>
        <a:xfrm xmlns:a="http://schemas.openxmlformats.org/drawingml/2006/main">
          <a:off x="7390619" y="2680107"/>
          <a:ext cx="1164563" cy="5497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Allison,</a:t>
          </a:r>
          <a:r>
            <a:rPr lang="en-US" sz="1100" baseline="0">
              <a:solidFill>
                <a:schemeClr val="bg1"/>
              </a:solidFill>
            </a:rPr>
            <a:t> 72 hrs </a:t>
          </a:r>
        </a:p>
        <a:p xmlns:a="http://schemas.openxmlformats.org/drawingml/2006/main">
          <a:r>
            <a:rPr lang="en-US" sz="1100" baseline="0">
              <a:solidFill>
                <a:schemeClr val="bg1"/>
              </a:solidFill>
            </a:rPr>
            <a:t>500 yr Probability</a:t>
          </a:r>
          <a:endParaRPr lang="en-US" sz="1100">
            <a:solidFill>
              <a:schemeClr val="bg1"/>
            </a:solidFill>
          </a:endParaRPr>
        </a:p>
      </cdr:txBody>
    </cdr:sp>
  </cdr:relSizeAnchor>
  <cdr:relSizeAnchor xmlns:cdr="http://schemas.openxmlformats.org/drawingml/2006/chartDrawing">
    <cdr:from>
      <cdr:x>0.62855</cdr:x>
      <cdr:y>0.33721</cdr:y>
    </cdr:from>
    <cdr:to>
      <cdr:x>0.774</cdr:x>
      <cdr:y>0.37888</cdr:y>
    </cdr:to>
    <cdr:sp macro="" textlink="">
      <cdr:nvSpPr>
        <cdr:cNvPr id="14" name="TextBox 1">
          <a:extLst xmlns:a="http://schemas.openxmlformats.org/drawingml/2006/main">
            <a:ext uri="{FF2B5EF4-FFF2-40B4-BE49-F238E27FC236}">
              <a16:creationId xmlns="" xmlns:a16="http://schemas.microsoft.com/office/drawing/2014/main" id="{9A3A31C7-58EE-4E97-8A6C-6DB03AB72C3E}"/>
            </a:ext>
          </a:extLst>
        </cdr:cNvPr>
        <cdr:cNvSpPr txBox="1"/>
      </cdr:nvSpPr>
      <cdr:spPr>
        <a:xfrm xmlns:a="http://schemas.openxmlformats.org/drawingml/2006/main">
          <a:off x="5442672" y="2119883"/>
          <a:ext cx="1259464" cy="2619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Claudette,</a:t>
          </a:r>
          <a:r>
            <a:rPr lang="en-US" sz="1100" baseline="0">
              <a:solidFill>
                <a:schemeClr val="bg1"/>
              </a:solidFill>
            </a:rPr>
            <a:t> 24 hrs</a:t>
          </a:r>
        </a:p>
        <a:p xmlns:a="http://schemas.openxmlformats.org/drawingml/2006/main">
          <a:r>
            <a:rPr lang="en-US" sz="1100" baseline="0">
              <a:solidFill>
                <a:schemeClr val="bg1"/>
              </a:solidFill>
            </a:rPr>
            <a:t>5000 yr Probability</a:t>
          </a:r>
          <a:endParaRPr lang="en-US" sz="1100">
            <a:solidFill>
              <a:schemeClr val="bg1"/>
            </a:solidFill>
          </a:endParaRPr>
        </a:p>
      </cdr:txBody>
    </cdr:sp>
  </cdr:relSizeAnchor>
  <cdr:relSizeAnchor xmlns:cdr="http://schemas.openxmlformats.org/drawingml/2006/chartDrawing">
    <cdr:from>
      <cdr:x>0.84246</cdr:x>
      <cdr:y>0.72733</cdr:y>
    </cdr:from>
    <cdr:to>
      <cdr:x>0.94783</cdr:x>
      <cdr:y>0.769</cdr:y>
    </cdr:to>
    <cdr:sp macro="" textlink="">
      <cdr:nvSpPr>
        <cdr:cNvPr id="15" name="TextBox 1">
          <a:extLst xmlns:a="http://schemas.openxmlformats.org/drawingml/2006/main">
            <a:ext uri="{FF2B5EF4-FFF2-40B4-BE49-F238E27FC236}">
              <a16:creationId xmlns="" xmlns:a16="http://schemas.microsoft.com/office/drawing/2014/main" id="{22143270-B20F-4FAA-9850-3EDABAEDA1FF}"/>
            </a:ext>
          </a:extLst>
        </cdr:cNvPr>
        <cdr:cNvSpPr txBox="1"/>
      </cdr:nvSpPr>
      <cdr:spPr>
        <a:xfrm xmlns:a="http://schemas.openxmlformats.org/drawingml/2006/main">
          <a:off x="7311183" y="4580035"/>
          <a:ext cx="914400" cy="2624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April</a:t>
          </a:r>
          <a:r>
            <a:rPr lang="en-US" sz="1100" baseline="0">
              <a:solidFill>
                <a:schemeClr val="bg1"/>
              </a:solidFill>
            </a:rPr>
            <a:t> 2009</a:t>
          </a:r>
          <a:r>
            <a:rPr lang="en-US" sz="1100">
              <a:solidFill>
                <a:schemeClr val="bg1"/>
              </a:solidFill>
            </a:rPr>
            <a:t>, 5</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0.80328</cdr:x>
      <cdr:y>0.60844</cdr:y>
    </cdr:from>
    <cdr:to>
      <cdr:x>0.90864</cdr:x>
      <cdr:y>0.65011</cdr:y>
    </cdr:to>
    <cdr:sp macro="" textlink="">
      <cdr:nvSpPr>
        <cdr:cNvPr id="16" name="TextBox 1">
          <a:extLst xmlns:a="http://schemas.openxmlformats.org/drawingml/2006/main">
            <a:ext uri="{FF2B5EF4-FFF2-40B4-BE49-F238E27FC236}">
              <a16:creationId xmlns="" xmlns:a16="http://schemas.microsoft.com/office/drawing/2014/main" id="{0D875154-F6B2-4694-A470-B075B95E7B3B}"/>
            </a:ext>
          </a:extLst>
        </cdr:cNvPr>
        <cdr:cNvSpPr txBox="1"/>
      </cdr:nvSpPr>
      <cdr:spPr>
        <a:xfrm xmlns:a="http://schemas.openxmlformats.org/drawingml/2006/main">
          <a:off x="6964207" y="3826122"/>
          <a:ext cx="913439" cy="2620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Southeast</a:t>
          </a:r>
          <a:r>
            <a:rPr lang="en-US" sz="1100" baseline="0">
              <a:solidFill>
                <a:schemeClr val="bg1"/>
              </a:solidFill>
            </a:rPr>
            <a:t> Texas </a:t>
          </a:r>
        </a:p>
        <a:p xmlns:a="http://schemas.openxmlformats.org/drawingml/2006/main">
          <a:r>
            <a:rPr lang="en-US" sz="1100" baseline="0">
              <a:solidFill>
                <a:schemeClr val="bg1"/>
              </a:solidFill>
            </a:rPr>
            <a:t>Flood</a:t>
          </a:r>
          <a:r>
            <a:rPr lang="en-US" sz="1100">
              <a:solidFill>
                <a:schemeClr val="bg1"/>
              </a:solidFill>
            </a:rPr>
            <a:t>, 40</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0.71031</cdr:x>
      <cdr:y>0.5807</cdr:y>
    </cdr:from>
    <cdr:to>
      <cdr:x>0.81567</cdr:x>
      <cdr:y>0.62237</cdr:y>
    </cdr:to>
    <cdr:sp macro="" textlink="">
      <cdr:nvSpPr>
        <cdr:cNvPr id="17" name="TextBox 1">
          <a:extLst xmlns:a="http://schemas.openxmlformats.org/drawingml/2006/main">
            <a:ext uri="{FF2B5EF4-FFF2-40B4-BE49-F238E27FC236}">
              <a16:creationId xmlns="" xmlns:a16="http://schemas.microsoft.com/office/drawing/2014/main" id="{6CADE313-D198-4649-B413-E9124E480121}"/>
            </a:ext>
          </a:extLst>
        </cdr:cNvPr>
        <cdr:cNvSpPr txBox="1"/>
      </cdr:nvSpPr>
      <cdr:spPr>
        <a:xfrm xmlns:a="http://schemas.openxmlformats.org/drawingml/2006/main">
          <a:off x="6164295" y="3656694"/>
          <a:ext cx="914400" cy="2624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Chantal, 24</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0.50872</cdr:x>
      <cdr:y>0.66867</cdr:y>
    </cdr:from>
    <cdr:to>
      <cdr:x>0.61408</cdr:x>
      <cdr:y>0.71035</cdr:y>
    </cdr:to>
    <cdr:sp macro="" textlink="">
      <cdr:nvSpPr>
        <cdr:cNvPr id="18" name="TextBox 1">
          <a:extLst xmlns:a="http://schemas.openxmlformats.org/drawingml/2006/main">
            <a:ext uri="{FF2B5EF4-FFF2-40B4-BE49-F238E27FC236}">
              <a16:creationId xmlns="" xmlns:a16="http://schemas.microsoft.com/office/drawing/2014/main" id="{C88A3371-1392-40E8-BB5C-C29BA09F1122}"/>
            </a:ext>
          </a:extLst>
        </cdr:cNvPr>
        <cdr:cNvSpPr txBox="1"/>
      </cdr:nvSpPr>
      <cdr:spPr>
        <a:xfrm xmlns:a="http://schemas.openxmlformats.org/drawingml/2006/main">
          <a:off x="4414805" y="4210698"/>
          <a:ext cx="914400" cy="2624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Carla, 16</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0.3261</cdr:x>
      <cdr:y>0.68872</cdr:y>
    </cdr:from>
    <cdr:to>
      <cdr:x>0.43147</cdr:x>
      <cdr:y>0.73039</cdr:y>
    </cdr:to>
    <cdr:sp macro="" textlink="">
      <cdr:nvSpPr>
        <cdr:cNvPr id="19" name="TextBox 1">
          <a:extLst xmlns:a="http://schemas.openxmlformats.org/drawingml/2006/main">
            <a:ext uri="{FF2B5EF4-FFF2-40B4-BE49-F238E27FC236}">
              <a16:creationId xmlns="" xmlns:a16="http://schemas.microsoft.com/office/drawing/2014/main" id="{CE86F778-C698-4C76-B6DA-544E795B1BA0}"/>
            </a:ext>
          </a:extLst>
        </cdr:cNvPr>
        <cdr:cNvSpPr txBox="1"/>
      </cdr:nvSpPr>
      <cdr:spPr>
        <a:xfrm xmlns:a="http://schemas.openxmlformats.org/drawingml/2006/main">
          <a:off x="2827167" y="4330975"/>
          <a:ext cx="913525" cy="262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Surprise, 12</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0.3116</cdr:x>
      <cdr:y>0.627</cdr:y>
    </cdr:from>
    <cdr:to>
      <cdr:x>0.41697</cdr:x>
      <cdr:y>0.66867</cdr:y>
    </cdr:to>
    <cdr:sp macro="" textlink="">
      <cdr:nvSpPr>
        <cdr:cNvPr id="20" name="TextBox 1">
          <a:extLst xmlns:a="http://schemas.openxmlformats.org/drawingml/2006/main">
            <a:ext uri="{FF2B5EF4-FFF2-40B4-BE49-F238E27FC236}">
              <a16:creationId xmlns="" xmlns:a16="http://schemas.microsoft.com/office/drawing/2014/main" id="{C4A33C7E-C11E-4BF8-9F40-DFDF1DBB03CB}"/>
            </a:ext>
          </a:extLst>
        </cdr:cNvPr>
        <cdr:cNvSpPr txBox="1"/>
      </cdr:nvSpPr>
      <cdr:spPr>
        <a:xfrm xmlns:a="http://schemas.openxmlformats.org/drawingml/2006/main">
          <a:off x="2704193" y="3948275"/>
          <a:ext cx="914400" cy="2624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Unnamed, 18</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0.18505</cdr:x>
      <cdr:y>0.7335</cdr:y>
    </cdr:from>
    <cdr:to>
      <cdr:x>0.29041</cdr:x>
      <cdr:y>0.77517</cdr:y>
    </cdr:to>
    <cdr:sp macro="" textlink="">
      <cdr:nvSpPr>
        <cdr:cNvPr id="21" name="TextBox 1">
          <a:extLst xmlns:a="http://schemas.openxmlformats.org/drawingml/2006/main">
            <a:ext uri="{FF2B5EF4-FFF2-40B4-BE49-F238E27FC236}">
              <a16:creationId xmlns="" xmlns:a16="http://schemas.microsoft.com/office/drawing/2014/main" id="{F9833776-05F6-480D-9744-B18A730A201C}"/>
            </a:ext>
          </a:extLst>
        </cdr:cNvPr>
        <cdr:cNvSpPr txBox="1"/>
      </cdr:nvSpPr>
      <cdr:spPr>
        <a:xfrm xmlns:a="http://schemas.openxmlformats.org/drawingml/2006/main">
          <a:off x="1605901" y="4618912"/>
          <a:ext cx="914400" cy="2624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1"/>
              </a:solidFill>
            </a:rPr>
            <a:t>1917</a:t>
          </a:r>
          <a:r>
            <a:rPr lang="en-US" sz="1100" baseline="0">
              <a:solidFill>
                <a:schemeClr val="bg1"/>
              </a:solidFill>
            </a:rPr>
            <a:t> Galveston</a:t>
          </a:r>
          <a:r>
            <a:rPr lang="en-US" sz="1100">
              <a:solidFill>
                <a:schemeClr val="bg1"/>
              </a:solidFill>
            </a:rPr>
            <a:t>, 12</a:t>
          </a:r>
          <a:r>
            <a:rPr lang="en-US" sz="1100" baseline="0">
              <a:solidFill>
                <a:schemeClr val="bg1"/>
              </a:solidFill>
            </a:rPr>
            <a:t> hrs</a:t>
          </a:r>
          <a:endParaRPr lang="en-US" sz="1100">
            <a:solidFill>
              <a:schemeClr val="bg1"/>
            </a:solidFill>
          </a:endParaRPr>
        </a:p>
      </cdr:txBody>
    </cdr:sp>
  </cdr:relSizeAnchor>
  <cdr:relSizeAnchor xmlns:cdr="http://schemas.openxmlformats.org/drawingml/2006/chartDrawing">
    <cdr:from>
      <cdr:x>0.06187</cdr:x>
      <cdr:y>0.58981</cdr:y>
    </cdr:from>
    <cdr:to>
      <cdr:x>0.23297</cdr:x>
      <cdr:y>0.63148</cdr:y>
    </cdr:to>
    <cdr:sp macro="" textlink="">
      <cdr:nvSpPr>
        <cdr:cNvPr id="22" name="TextBox 1">
          <a:extLst xmlns:a="http://schemas.openxmlformats.org/drawingml/2006/main">
            <a:ext uri="{FF2B5EF4-FFF2-40B4-BE49-F238E27FC236}">
              <a16:creationId xmlns="" xmlns:a16="http://schemas.microsoft.com/office/drawing/2014/main" id="{DB54F2AB-3EF9-461A-B9FF-2E8555524644}"/>
            </a:ext>
          </a:extLst>
        </cdr:cNvPr>
        <cdr:cNvSpPr txBox="1"/>
      </cdr:nvSpPr>
      <cdr:spPr>
        <a:xfrm xmlns:a="http://schemas.openxmlformats.org/drawingml/2006/main">
          <a:off x="536435" y="3709012"/>
          <a:ext cx="1483385" cy="2620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aseline="0">
              <a:solidFill>
                <a:schemeClr val="bg1"/>
              </a:solidFill>
            </a:rPr>
            <a:t>Great </a:t>
          </a:r>
        </a:p>
        <a:p xmlns:a="http://schemas.openxmlformats.org/drawingml/2006/main">
          <a:pPr algn="ctr"/>
          <a:r>
            <a:rPr lang="en-US" sz="1100" baseline="0">
              <a:solidFill>
                <a:schemeClr val="bg1"/>
              </a:solidFill>
            </a:rPr>
            <a:t>Galveston</a:t>
          </a:r>
          <a:r>
            <a:rPr lang="en-US" sz="1100">
              <a:solidFill>
                <a:schemeClr val="bg1"/>
              </a:solidFill>
            </a:rPr>
            <a:t>, 15</a:t>
          </a:r>
          <a:r>
            <a:rPr lang="en-US" sz="1100" baseline="0">
              <a:solidFill>
                <a:schemeClr val="bg1"/>
              </a:solidFill>
            </a:rPr>
            <a:t> hrs</a:t>
          </a:r>
          <a:endParaRPr lang="en-US" sz="110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5CFAD-135B-4E80-B8BB-F2C803C60E6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808B2-3F45-4458-8BE6-12BAD38D890A}" type="slidenum">
              <a:rPr lang="en-US" smtClean="0"/>
              <a:t>‹#›</a:t>
            </a:fld>
            <a:endParaRPr lang="en-US"/>
          </a:p>
        </p:txBody>
      </p:sp>
    </p:spTree>
    <p:extLst>
      <p:ext uri="{BB962C8B-B14F-4D97-AF65-F5344CB8AC3E}">
        <p14:creationId xmlns:p14="http://schemas.microsoft.com/office/powerpoint/2010/main" val="260030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Tasks were completed with:</a:t>
            </a:r>
          </a:p>
          <a:p>
            <a:pPr lvl="1"/>
            <a:r>
              <a:rPr lang="en-US" dirty="0"/>
              <a:t> </a:t>
            </a:r>
            <a:r>
              <a:rPr lang="en-US" dirty="0" err="1"/>
              <a:t>VFlo</a:t>
            </a:r>
            <a:r>
              <a:rPr lang="en-US" dirty="0"/>
              <a:t> and HEC-RAS 1-D models</a:t>
            </a:r>
          </a:p>
          <a:p>
            <a:pPr lvl="1"/>
            <a:r>
              <a:rPr lang="en-US" dirty="0"/>
              <a:t>100 yr. rainfall data (HCFCD)</a:t>
            </a:r>
          </a:p>
          <a:p>
            <a:pPr lvl="1"/>
            <a:r>
              <a:rPr lang="en-US" dirty="0"/>
              <a:t>Atlas 14 100 yr. rainfall data (NOAA, 2018)</a:t>
            </a:r>
          </a:p>
          <a:p>
            <a:pPr lvl="1"/>
            <a:r>
              <a:rPr lang="en-US" dirty="0"/>
              <a:t>Harvey gage-corrected radar rainfall data </a:t>
            </a:r>
          </a:p>
          <a:p>
            <a:pPr lvl="1"/>
            <a:r>
              <a:rPr lang="en-US" dirty="0"/>
              <a:t>2018 Lidar </a:t>
            </a:r>
          </a:p>
          <a:p>
            <a:endParaRPr lang="en-US" dirty="0"/>
          </a:p>
        </p:txBody>
      </p:sp>
      <p:sp>
        <p:nvSpPr>
          <p:cNvPr id="4" name="Slide Number Placeholder 3"/>
          <p:cNvSpPr>
            <a:spLocks noGrp="1"/>
          </p:cNvSpPr>
          <p:nvPr>
            <p:ph type="sldNum" sz="quarter" idx="10"/>
          </p:nvPr>
        </p:nvSpPr>
        <p:spPr/>
        <p:txBody>
          <a:bodyPr/>
          <a:lstStyle/>
          <a:p>
            <a:fld id="{66668771-0FBD-495F-A06E-2583CCA44BF3}" type="slidenum">
              <a:rPr lang="en-US" smtClean="0"/>
              <a:t>10</a:t>
            </a:fld>
            <a:endParaRPr lang="en-US"/>
          </a:p>
        </p:txBody>
      </p:sp>
    </p:spTree>
    <p:extLst>
      <p:ext uri="{BB962C8B-B14F-4D97-AF65-F5344CB8AC3E}">
        <p14:creationId xmlns:p14="http://schemas.microsoft.com/office/powerpoint/2010/main" val="351516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116205.8</a:t>
            </a:r>
          </a:p>
          <a:p>
            <a:pPr marL="228600" indent="-228600">
              <a:buAutoNum type="arabicPeriod"/>
            </a:pPr>
            <a:r>
              <a:rPr lang="en-US" dirty="0"/>
              <a:t>101082.9</a:t>
            </a:r>
          </a:p>
          <a:p>
            <a:pPr marL="228600" indent="-228600">
              <a:buAutoNum type="arabicPeriod"/>
            </a:pPr>
            <a:r>
              <a:rPr lang="en-US" dirty="0"/>
              <a:t>64820.26</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6668771-0FBD-495F-A06E-2583CCA44BF3}" type="slidenum">
              <a:rPr lang="en-US" smtClean="0"/>
              <a:t>16</a:t>
            </a:fld>
            <a:endParaRPr lang="en-US"/>
          </a:p>
        </p:txBody>
      </p:sp>
    </p:spTree>
    <p:extLst>
      <p:ext uri="{BB962C8B-B14F-4D97-AF65-F5344CB8AC3E}">
        <p14:creationId xmlns:p14="http://schemas.microsoft.com/office/powerpoint/2010/main" val="389313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7B2314-1493-4902-B71A-8ECACE3A00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00D31C2-8887-451D-8FD7-D1E0EA59F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EEC0098-F171-4D26-8459-D2493600D9BE}"/>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5" name="Footer Placeholder 4">
            <a:extLst>
              <a:ext uri="{FF2B5EF4-FFF2-40B4-BE49-F238E27FC236}">
                <a16:creationId xmlns="" xmlns:a16="http://schemas.microsoft.com/office/drawing/2014/main" id="{6EB0D5B8-4652-4102-9665-EEFABA147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C41D2D-6C52-4AE6-A107-C7F1D89F01AD}"/>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43391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7B07CD-B4A3-4F6E-B207-5176AC2294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FBC2D98-5630-4014-806A-7063B0999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5512D09-4DBF-4E5F-BB4D-7FE6FD3E2788}"/>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5" name="Footer Placeholder 4">
            <a:extLst>
              <a:ext uri="{FF2B5EF4-FFF2-40B4-BE49-F238E27FC236}">
                <a16:creationId xmlns="" xmlns:a16="http://schemas.microsoft.com/office/drawing/2014/main" id="{375230CB-DDEA-4A97-A5BA-0181E31F3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A27CBC3-ED8F-417C-B7A8-8845A35A0C47}"/>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270357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E741299-CA22-44C3-B758-53B5AE35BD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A98009B-9111-4C58-94F3-CF4376487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D9684E-7655-4FAE-92D7-D23D041023AD}"/>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5" name="Footer Placeholder 4">
            <a:extLst>
              <a:ext uri="{FF2B5EF4-FFF2-40B4-BE49-F238E27FC236}">
                <a16:creationId xmlns="" xmlns:a16="http://schemas.microsoft.com/office/drawing/2014/main" id="{1B5BDA2F-D283-4A64-8824-D885772B0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EAB500-1036-4C6A-968F-6E1DE8D06579}"/>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68978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FE495E-80ED-4E06-B158-DE5BEB042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BCAC8F7-7989-4B25-A49C-19C767B6A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DCA1F2-E5B0-4C3C-882C-808943A72BDD}"/>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5" name="Footer Placeholder 4">
            <a:extLst>
              <a:ext uri="{FF2B5EF4-FFF2-40B4-BE49-F238E27FC236}">
                <a16:creationId xmlns="" xmlns:a16="http://schemas.microsoft.com/office/drawing/2014/main" id="{FCBAB07A-396B-48A2-85A3-CA876EBFF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31B430-D467-4A75-BD6C-E704CD4E4933}"/>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38836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F79B88-CA39-4883-BE25-74538656B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26C409D-B435-437A-BE58-E5F2A71B0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5CB32D7-D5E3-4E29-B383-71566687D087}"/>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5" name="Footer Placeholder 4">
            <a:extLst>
              <a:ext uri="{FF2B5EF4-FFF2-40B4-BE49-F238E27FC236}">
                <a16:creationId xmlns="" xmlns:a16="http://schemas.microsoft.com/office/drawing/2014/main" id="{3D9EC4BB-4BEC-4799-94D4-CA4DB1C7B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2B98021-626C-456A-AF9B-1FA4DCE04C0C}"/>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131205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965DA-5515-4D9E-8554-54D63E529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432AAFD-D1EF-453B-A487-9B89C1103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29446B9-FEE0-48DE-88E9-6C1D7AA6D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C3BA66D-DFCD-4938-86C5-D281443D4376}"/>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6" name="Footer Placeholder 5">
            <a:extLst>
              <a:ext uri="{FF2B5EF4-FFF2-40B4-BE49-F238E27FC236}">
                <a16:creationId xmlns="" xmlns:a16="http://schemas.microsoft.com/office/drawing/2014/main" id="{A05B45E4-2793-47EA-935C-573482D5D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38A0E1-5308-48B5-858E-C56C61E3B1D3}"/>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221753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36BF1C-7D98-4FA5-96C8-5D0841522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B505B1D-C50E-4107-8EB6-7BDEBF52C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7E462DA-CB40-4F8D-ACE3-CE430D3B56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FD4B967-626C-4300-859A-2C7228A48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21A1A63-E5C9-475A-9C86-BFE1D5C61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2042508-7C61-4902-9084-A3E82FAD6C02}"/>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8" name="Footer Placeholder 7">
            <a:extLst>
              <a:ext uri="{FF2B5EF4-FFF2-40B4-BE49-F238E27FC236}">
                <a16:creationId xmlns="" xmlns:a16="http://schemas.microsoft.com/office/drawing/2014/main" id="{BDE9906B-2FD1-4A53-B962-E9607ADAB4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E4A7CEC-9E26-4F94-93A2-2FFDFD68E3E8}"/>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103364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52B10-09B0-48A0-B2C1-934E9074DB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A86108F-2E44-43E3-B8E9-1B26253E94C7}"/>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4" name="Footer Placeholder 3">
            <a:extLst>
              <a:ext uri="{FF2B5EF4-FFF2-40B4-BE49-F238E27FC236}">
                <a16:creationId xmlns="" xmlns:a16="http://schemas.microsoft.com/office/drawing/2014/main" id="{F50F35B7-31BB-4FFF-BBCA-062946C588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477128C-AF37-47A4-967F-CCAE52AE1342}"/>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3716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836B6E-F53C-4B4B-82B4-496575898CC9}"/>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3" name="Footer Placeholder 2">
            <a:extLst>
              <a:ext uri="{FF2B5EF4-FFF2-40B4-BE49-F238E27FC236}">
                <a16:creationId xmlns="" xmlns:a16="http://schemas.microsoft.com/office/drawing/2014/main" id="{67865F25-F942-4E19-8CEF-D005222BE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BC7C4CC-E474-452E-8A31-3C77986F61A5}"/>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380635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B8A895-16BD-4E59-AD43-636904B24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60A21EF-BDDB-4752-B02D-C33D8B01E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A46D220-F674-49F8-B3E5-A97DA10F4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B321325-196A-4650-B745-B9D939388072}"/>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6" name="Footer Placeholder 5">
            <a:extLst>
              <a:ext uri="{FF2B5EF4-FFF2-40B4-BE49-F238E27FC236}">
                <a16:creationId xmlns="" xmlns:a16="http://schemas.microsoft.com/office/drawing/2014/main" id="{32B8DCD6-81FF-47E9-AE56-2682F9064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901ED1C-B89D-4ED6-9E27-F9CE8A743A21}"/>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170524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6E6EA-8526-478B-A6A2-1324F0F11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7E6C19D-3B0C-4DDF-9FE9-063389864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CDD5592-95E1-413E-9D20-E848C482A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63F88DF-CCF1-4914-A78C-7F4DBC89A701}"/>
              </a:ext>
            </a:extLst>
          </p:cNvPr>
          <p:cNvSpPr>
            <a:spLocks noGrp="1"/>
          </p:cNvSpPr>
          <p:nvPr>
            <p:ph type="dt" sz="half" idx="10"/>
          </p:nvPr>
        </p:nvSpPr>
        <p:spPr/>
        <p:txBody>
          <a:bodyPr/>
          <a:lstStyle/>
          <a:p>
            <a:fld id="{22AC22B7-4FC1-4745-85F5-423A084807BA}" type="datetimeFigureOut">
              <a:rPr lang="en-US" smtClean="0"/>
              <a:t>4/1/2019</a:t>
            </a:fld>
            <a:endParaRPr lang="en-US"/>
          </a:p>
        </p:txBody>
      </p:sp>
      <p:sp>
        <p:nvSpPr>
          <p:cNvPr id="6" name="Footer Placeholder 5">
            <a:extLst>
              <a:ext uri="{FF2B5EF4-FFF2-40B4-BE49-F238E27FC236}">
                <a16:creationId xmlns="" xmlns:a16="http://schemas.microsoft.com/office/drawing/2014/main" id="{161CC5BA-462B-4EAA-A4D0-7FA7B61A0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9CD8475-F900-4E0D-898A-4D0C68BC63C1}"/>
              </a:ext>
            </a:extLst>
          </p:cNvPr>
          <p:cNvSpPr>
            <a:spLocks noGrp="1"/>
          </p:cNvSpPr>
          <p:nvPr>
            <p:ph type="sldNum" sz="quarter" idx="12"/>
          </p:nvPr>
        </p:nvSpPr>
        <p:spPr/>
        <p:txBody>
          <a:bodyPr/>
          <a:lstStyle/>
          <a:p>
            <a:fld id="{CB9C705C-008E-4A62-AA92-14A89E638BD4}" type="slidenum">
              <a:rPr lang="en-US" smtClean="0"/>
              <a:t>‹#›</a:t>
            </a:fld>
            <a:endParaRPr lang="en-US"/>
          </a:p>
        </p:txBody>
      </p:sp>
    </p:spTree>
    <p:extLst>
      <p:ext uri="{BB962C8B-B14F-4D97-AF65-F5344CB8AC3E}">
        <p14:creationId xmlns:p14="http://schemas.microsoft.com/office/powerpoint/2010/main" val="199310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F6EF167-97F5-4C8D-B096-97B8206B3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02D35E7-8392-4A0B-9E5D-999C4E2308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BF348A-5878-446E-A393-597C7947F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C22B7-4FC1-4745-85F5-423A084807BA}" type="datetimeFigureOut">
              <a:rPr lang="en-US" smtClean="0"/>
              <a:t>4/1/2019</a:t>
            </a:fld>
            <a:endParaRPr lang="en-US"/>
          </a:p>
        </p:txBody>
      </p:sp>
      <p:sp>
        <p:nvSpPr>
          <p:cNvPr id="5" name="Footer Placeholder 4">
            <a:extLst>
              <a:ext uri="{FF2B5EF4-FFF2-40B4-BE49-F238E27FC236}">
                <a16:creationId xmlns="" xmlns:a16="http://schemas.microsoft.com/office/drawing/2014/main" id="{ED03BD6B-1819-47D8-9C4B-90CE9C521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1D1F123-FED7-47CA-A4B0-AE9298BC8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C705C-008E-4A62-AA92-14A89E638BD4}" type="slidenum">
              <a:rPr lang="en-US" smtClean="0"/>
              <a:t>‹#›</a:t>
            </a:fld>
            <a:endParaRPr lang="en-US"/>
          </a:p>
        </p:txBody>
      </p:sp>
    </p:spTree>
    <p:extLst>
      <p:ext uri="{BB962C8B-B14F-4D97-AF65-F5344CB8AC3E}">
        <p14:creationId xmlns:p14="http://schemas.microsoft.com/office/powerpoint/2010/main" val="302505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7B61A0-334C-4BE0-8705-E7CBC3E3EE18}"/>
              </a:ext>
            </a:extLst>
          </p:cNvPr>
          <p:cNvSpPr>
            <a:spLocks noGrp="1"/>
          </p:cNvSpPr>
          <p:nvPr>
            <p:ph type="ctrTitle"/>
          </p:nvPr>
        </p:nvSpPr>
        <p:spPr/>
        <p:txBody>
          <a:bodyPr/>
          <a:lstStyle/>
          <a:p>
            <a:r>
              <a:rPr lang="en-US" b="1" dirty="0">
                <a:solidFill>
                  <a:srgbClr val="002060"/>
                </a:solidFill>
              </a:rPr>
              <a:t>Friendswood Drainage Sub-Committee</a:t>
            </a:r>
          </a:p>
        </p:txBody>
      </p:sp>
      <p:sp>
        <p:nvSpPr>
          <p:cNvPr id="3" name="Subtitle 2">
            <a:extLst>
              <a:ext uri="{FF2B5EF4-FFF2-40B4-BE49-F238E27FC236}">
                <a16:creationId xmlns="" xmlns:a16="http://schemas.microsoft.com/office/drawing/2014/main" id="{707E9CFD-F3BC-4294-8003-5DA3CD3E5382}"/>
              </a:ext>
            </a:extLst>
          </p:cNvPr>
          <p:cNvSpPr>
            <a:spLocks noGrp="1"/>
          </p:cNvSpPr>
          <p:nvPr>
            <p:ph type="subTitle" idx="1"/>
          </p:nvPr>
        </p:nvSpPr>
        <p:spPr/>
        <p:txBody>
          <a:bodyPr/>
          <a:lstStyle/>
          <a:p>
            <a:r>
              <a:rPr lang="en-US" dirty="0"/>
              <a:t>Observations, Conclusions, and Recommendations to Friendswood City Council April 1, 2019</a:t>
            </a:r>
          </a:p>
        </p:txBody>
      </p:sp>
    </p:spTree>
    <p:extLst>
      <p:ext uri="{BB962C8B-B14F-4D97-AF65-F5344CB8AC3E}">
        <p14:creationId xmlns:p14="http://schemas.microsoft.com/office/powerpoint/2010/main" val="3293927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8138" y="1118933"/>
            <a:ext cx="3690109" cy="1965455"/>
          </a:xfrm>
          <a:prstGeom prst="rect">
            <a:avLst/>
          </a:prstGeom>
          <a:ln w="19050">
            <a:solidFill>
              <a:schemeClr val="tx1"/>
            </a:solidFill>
          </a:ln>
        </p:spPr>
      </p:pic>
      <p:sp>
        <p:nvSpPr>
          <p:cNvPr id="43" name="Oval 42">
            <a:extLst>
              <a:ext uri="{FF2B5EF4-FFF2-40B4-BE49-F238E27FC236}">
                <a16:creationId xmlns="" xmlns:a16="http://schemas.microsoft.com/office/drawing/2014/main" id="{25245773-DFE6-44B6-B97A-044F0C568002}"/>
              </a:ext>
            </a:extLst>
          </p:cNvPr>
          <p:cNvSpPr/>
          <p:nvPr/>
        </p:nvSpPr>
        <p:spPr>
          <a:xfrm>
            <a:off x="6248196" y="1276984"/>
            <a:ext cx="447263" cy="4415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580764"/>
          </a:xfrm>
        </p:spPr>
        <p:txBody>
          <a:bodyPr>
            <a:normAutofit fontScale="90000"/>
          </a:bodyPr>
          <a:lstStyle/>
          <a:p>
            <a:pPr algn="ctr"/>
            <a:r>
              <a:rPr lang="en-US" b="1" dirty="0">
                <a:solidFill>
                  <a:schemeClr val="accent1">
                    <a:lumMod val="50000"/>
                  </a:schemeClr>
                </a:solidFill>
              </a:rPr>
              <a:t>Modeling Framework</a:t>
            </a:r>
          </a:p>
        </p:txBody>
      </p:sp>
      <p:sp>
        <p:nvSpPr>
          <p:cNvPr id="9" name="Rounded Rectangle 8"/>
          <p:cNvSpPr/>
          <p:nvPr/>
        </p:nvSpPr>
        <p:spPr>
          <a:xfrm>
            <a:off x="2295331" y="3059858"/>
            <a:ext cx="2910369" cy="1747684"/>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a:t>Vflo® </a:t>
            </a:r>
          </a:p>
          <a:p>
            <a:pPr algn="ctr"/>
            <a:r>
              <a:rPr lang="en-US" dirty="0"/>
              <a:t>HYDROLOGIC MODEL</a:t>
            </a:r>
          </a:p>
        </p:txBody>
      </p:sp>
      <p:sp>
        <p:nvSpPr>
          <p:cNvPr id="10" name="Rounded Rectangle 9"/>
          <p:cNvSpPr/>
          <p:nvPr/>
        </p:nvSpPr>
        <p:spPr>
          <a:xfrm>
            <a:off x="7103705" y="3059857"/>
            <a:ext cx="2910369" cy="1770201"/>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a:t>HEC-RAS </a:t>
            </a:r>
          </a:p>
          <a:p>
            <a:pPr algn="ctr"/>
            <a:r>
              <a:rPr lang="en-US" dirty="0"/>
              <a:t>1-D HYDRAULIC MODEL</a:t>
            </a:r>
          </a:p>
        </p:txBody>
      </p:sp>
      <p:sp>
        <p:nvSpPr>
          <p:cNvPr id="11" name="Right Arrow 10"/>
          <p:cNvSpPr/>
          <p:nvPr/>
        </p:nvSpPr>
        <p:spPr>
          <a:xfrm>
            <a:off x="5315338" y="3857059"/>
            <a:ext cx="1614196" cy="317240"/>
          </a:xfrm>
          <a:prstGeom prst="rightArrow">
            <a:avLst/>
          </a:prstGeom>
          <a:solidFill>
            <a:schemeClr val="tx1">
              <a:lumMod val="50000"/>
              <a:lumOff val="50000"/>
            </a:schemeClr>
          </a:solidFill>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496541" y="4045012"/>
            <a:ext cx="1198918" cy="369332"/>
          </a:xfrm>
          <a:prstGeom prst="rect">
            <a:avLst/>
          </a:prstGeom>
          <a:noFill/>
        </p:spPr>
        <p:txBody>
          <a:bodyPr wrap="none" rtlCol="0">
            <a:spAutoFit/>
          </a:bodyPr>
          <a:lstStyle/>
          <a:p>
            <a:r>
              <a:rPr lang="en-US" dirty="0">
                <a:latin typeface="+mj-lt"/>
              </a:rPr>
              <a:t>Peak Flows</a:t>
            </a:r>
          </a:p>
        </p:txBody>
      </p:sp>
      <p:sp>
        <p:nvSpPr>
          <p:cNvPr id="13" name="Rounded Rectangle 12"/>
          <p:cNvSpPr/>
          <p:nvPr/>
        </p:nvSpPr>
        <p:spPr>
          <a:xfrm>
            <a:off x="362181" y="4901772"/>
            <a:ext cx="1282938" cy="58076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Land Use</a:t>
            </a:r>
          </a:p>
        </p:txBody>
      </p:sp>
      <p:sp>
        <p:nvSpPr>
          <p:cNvPr id="14" name="Rounded Rectangle 13"/>
          <p:cNvSpPr/>
          <p:nvPr/>
        </p:nvSpPr>
        <p:spPr>
          <a:xfrm>
            <a:off x="362181" y="2222751"/>
            <a:ext cx="1282938" cy="58076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Rainfall</a:t>
            </a:r>
          </a:p>
        </p:txBody>
      </p:sp>
      <p:sp>
        <p:nvSpPr>
          <p:cNvPr id="15" name="Rounded Rectangle 14"/>
          <p:cNvSpPr/>
          <p:nvPr/>
        </p:nvSpPr>
        <p:spPr>
          <a:xfrm>
            <a:off x="359178" y="3476714"/>
            <a:ext cx="1285941" cy="648096"/>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Soils</a:t>
            </a:r>
          </a:p>
        </p:txBody>
      </p:sp>
      <p:sp>
        <p:nvSpPr>
          <p:cNvPr id="16" name="Rounded Rectangle 15"/>
          <p:cNvSpPr/>
          <p:nvPr/>
        </p:nvSpPr>
        <p:spPr>
          <a:xfrm>
            <a:off x="10164443" y="4898875"/>
            <a:ext cx="1880286" cy="5836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Floodplain Maps</a:t>
            </a:r>
          </a:p>
        </p:txBody>
      </p:sp>
      <p:sp>
        <p:nvSpPr>
          <p:cNvPr id="17" name="Rounded Rectangle 16"/>
          <p:cNvSpPr/>
          <p:nvPr/>
        </p:nvSpPr>
        <p:spPr>
          <a:xfrm>
            <a:off x="10319932" y="2222752"/>
            <a:ext cx="1569308" cy="580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Water Surface Elevations</a:t>
            </a:r>
          </a:p>
        </p:txBody>
      </p:sp>
      <p:cxnSp>
        <p:nvCxnSpPr>
          <p:cNvPr id="21" name="Straight Arrow Connector 20"/>
          <p:cNvCxnSpPr>
            <a:stCxn id="13" idx="0"/>
          </p:cNvCxnSpPr>
          <p:nvPr/>
        </p:nvCxnSpPr>
        <p:spPr>
          <a:xfrm flipV="1">
            <a:off x="1003650" y="4096638"/>
            <a:ext cx="1278971" cy="805134"/>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645119" y="3800762"/>
            <a:ext cx="610871"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2"/>
          </p:cNvCxnSpPr>
          <p:nvPr/>
        </p:nvCxnSpPr>
        <p:spPr>
          <a:xfrm>
            <a:off x="1003650" y="2803518"/>
            <a:ext cx="1252340" cy="81349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p:cNvCxnSpPr>
          <p:nvPr/>
        </p:nvCxnSpPr>
        <p:spPr>
          <a:xfrm>
            <a:off x="10014074" y="3944958"/>
            <a:ext cx="1090512" cy="862584"/>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p:cNvCxnSpPr>
          <p:nvPr/>
        </p:nvCxnSpPr>
        <p:spPr>
          <a:xfrm flipV="1">
            <a:off x="10014074" y="2917042"/>
            <a:ext cx="1090512" cy="10279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03650" y="5761459"/>
            <a:ext cx="9984140" cy="707886"/>
          </a:xfrm>
          <a:prstGeom prst="rect">
            <a:avLst/>
          </a:prstGeom>
          <a:ln>
            <a:solidFill>
              <a:schemeClr val="tx1"/>
            </a:solidFill>
          </a:ln>
        </p:spPr>
        <p:txBody>
          <a:bodyPr wrap="square">
            <a:spAutoFit/>
          </a:bodyPr>
          <a:lstStyle/>
          <a:p>
            <a:pPr>
              <a:spcAft>
                <a:spcPts val="1200"/>
              </a:spcAft>
            </a:pPr>
            <a:r>
              <a:rPr lang="en-US" sz="2000" b="1" dirty="0"/>
              <a:t>We do not intend to show all Dr. Bedient’s data tonight however there is a 60 pages slide presentation that will be made public of his team’s work and there will be a final report.</a:t>
            </a:r>
          </a:p>
        </p:txBody>
      </p:sp>
    </p:spTree>
    <p:extLst>
      <p:ext uri="{BB962C8B-B14F-4D97-AF65-F5344CB8AC3E}">
        <p14:creationId xmlns:p14="http://schemas.microsoft.com/office/powerpoint/2010/main" val="352140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lstStyle/>
          <a:p>
            <a:pPr algn="ctr"/>
            <a:r>
              <a:rPr lang="en-US" b="1" u="sng" dirty="0">
                <a:solidFill>
                  <a:srgbClr val="002060"/>
                </a:solidFill>
              </a:rPr>
              <a:t>Distributed Hydrologic Model  - Vflo®</a:t>
            </a:r>
          </a:p>
        </p:txBody>
      </p:sp>
      <p:sp>
        <p:nvSpPr>
          <p:cNvPr id="3" name="Content Placeholder 2"/>
          <p:cNvSpPr>
            <a:spLocks noGrp="1"/>
          </p:cNvSpPr>
          <p:nvPr>
            <p:ph idx="1"/>
          </p:nvPr>
        </p:nvSpPr>
        <p:spPr>
          <a:xfrm>
            <a:off x="280151" y="4314824"/>
            <a:ext cx="11631698" cy="2041525"/>
          </a:xfrm>
        </p:spPr>
        <p:txBody>
          <a:bodyPr>
            <a:normAutofit fontScale="92500" lnSpcReduction="10000"/>
          </a:bodyPr>
          <a:lstStyle/>
          <a:p>
            <a:pPr lvl="1">
              <a:lnSpc>
                <a:spcPct val="150000"/>
              </a:lnSpc>
            </a:pPr>
            <a:r>
              <a:rPr lang="en-US" sz="2200" dirty="0"/>
              <a:t>Fully distributed physics-based hydrologic model developed by Vieux and Associates, Inc.</a:t>
            </a:r>
          </a:p>
          <a:p>
            <a:pPr lvl="1">
              <a:lnSpc>
                <a:spcPct val="150000"/>
              </a:lnSpc>
            </a:pPr>
            <a:r>
              <a:rPr lang="en-US" sz="2200" dirty="0"/>
              <a:t>Infiltration calculated by Green and </a:t>
            </a:r>
            <a:r>
              <a:rPr lang="en-US" sz="2200" dirty="0" err="1"/>
              <a:t>Ampt</a:t>
            </a:r>
            <a:r>
              <a:rPr lang="en-US" sz="2200" dirty="0"/>
              <a:t> Equation</a:t>
            </a:r>
          </a:p>
          <a:p>
            <a:pPr lvl="1">
              <a:lnSpc>
                <a:spcPct val="150000"/>
              </a:lnSpc>
            </a:pPr>
            <a:r>
              <a:rPr lang="en-US" sz="2200" dirty="0"/>
              <a:t>Uses Kinematic Wave to route runoff between overland grid cells and Modified </a:t>
            </a:r>
            <a:r>
              <a:rPr lang="en-US" sz="2200" dirty="0" err="1"/>
              <a:t>Puls</a:t>
            </a:r>
            <a:r>
              <a:rPr lang="en-US" sz="2200" dirty="0"/>
              <a:t> for channel cells</a:t>
            </a:r>
          </a:p>
          <a:p>
            <a:pPr lvl="1">
              <a:lnSpc>
                <a:spcPct val="150000"/>
              </a:lnSpc>
            </a:pPr>
            <a:r>
              <a:rPr lang="en-US" sz="2200" dirty="0"/>
              <a:t>Rainfall input can be rain gauge data or radar rainfall</a:t>
            </a:r>
          </a:p>
          <a:p>
            <a:endParaRPr lang="en-US" sz="2400" dirty="0"/>
          </a:p>
        </p:txBody>
      </p:sp>
      <p:pic>
        <p:nvPicPr>
          <p:cNvPr id="7" name="Picture 6"/>
          <p:cNvPicPr/>
          <p:nvPr/>
        </p:nvPicPr>
        <p:blipFill>
          <a:blip r:embed="rId2" cstate="email">
            <a:extLst>
              <a:ext uri="{28A0092B-C50C-407E-A947-70E740481C1C}">
                <a14:useLocalDpi xmlns:a14="http://schemas.microsoft.com/office/drawing/2010/main"/>
              </a:ext>
            </a:extLst>
          </a:blip>
          <a:srcRect/>
          <a:stretch>
            <a:fillRect/>
          </a:stretch>
        </p:blipFill>
        <p:spPr bwMode="auto">
          <a:xfrm>
            <a:off x="859093" y="1431417"/>
            <a:ext cx="4640348" cy="2883408"/>
          </a:xfrm>
          <a:prstGeom prst="rect">
            <a:avLst/>
          </a:prstGeom>
          <a:noFill/>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8433" y="1431417"/>
            <a:ext cx="4956374" cy="2883408"/>
          </a:xfrm>
          <a:prstGeom prst="rect">
            <a:avLst/>
          </a:prstGeom>
          <a:ln>
            <a:solidFill>
              <a:schemeClr val="tx1"/>
            </a:solidFill>
          </a:ln>
        </p:spPr>
      </p:pic>
    </p:spTree>
    <p:extLst>
      <p:ext uri="{BB962C8B-B14F-4D97-AF65-F5344CB8AC3E}">
        <p14:creationId xmlns:p14="http://schemas.microsoft.com/office/powerpoint/2010/main" val="336456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226"/>
          </a:xfrm>
        </p:spPr>
        <p:txBody>
          <a:bodyPr>
            <a:normAutofit fontScale="90000"/>
          </a:bodyPr>
          <a:lstStyle/>
          <a:p>
            <a:pPr algn="ctr"/>
            <a:r>
              <a:rPr lang="en-US" b="1" u="sng" dirty="0">
                <a:solidFill>
                  <a:srgbClr val="002060"/>
                </a:solidFill>
              </a:rPr>
              <a:t>Hydraulic Model – HEC-RAS</a:t>
            </a:r>
          </a:p>
        </p:txBody>
      </p:sp>
      <p:sp>
        <p:nvSpPr>
          <p:cNvPr id="3" name="Content Placeholder 2"/>
          <p:cNvSpPr>
            <a:spLocks noGrp="1"/>
          </p:cNvSpPr>
          <p:nvPr>
            <p:ph idx="1"/>
          </p:nvPr>
        </p:nvSpPr>
        <p:spPr>
          <a:xfrm>
            <a:off x="173421" y="989352"/>
            <a:ext cx="11838697" cy="1528996"/>
          </a:xfrm>
        </p:spPr>
        <p:txBody>
          <a:bodyPr>
            <a:noAutofit/>
          </a:bodyPr>
          <a:lstStyle/>
          <a:p>
            <a:pPr>
              <a:lnSpc>
                <a:spcPct val="100000"/>
              </a:lnSpc>
              <a:spcBef>
                <a:spcPts val="0"/>
              </a:spcBef>
            </a:pPr>
            <a:r>
              <a:rPr lang="en-US" sz="2400" dirty="0"/>
              <a:t>Developed by the Hydrologic Engineering Center (HEC) of the US Army Corps of Engineers</a:t>
            </a:r>
          </a:p>
          <a:p>
            <a:pPr>
              <a:lnSpc>
                <a:spcPct val="100000"/>
              </a:lnSpc>
              <a:spcBef>
                <a:spcPts val="0"/>
              </a:spcBef>
            </a:pPr>
            <a:r>
              <a:rPr lang="en-US" sz="2400" dirty="0"/>
              <a:t>Used in various floodplain studies and dam breach analyses</a:t>
            </a:r>
          </a:p>
          <a:p>
            <a:pPr>
              <a:lnSpc>
                <a:spcPct val="100000"/>
              </a:lnSpc>
              <a:spcBef>
                <a:spcPts val="0"/>
              </a:spcBef>
            </a:pPr>
            <a:r>
              <a:rPr lang="en-US" sz="2400" dirty="0"/>
              <a:t>1D steady-state is used as the basis for FEMA floodplains</a:t>
            </a:r>
          </a:p>
          <a:p>
            <a:pPr>
              <a:lnSpc>
                <a:spcPct val="100000"/>
              </a:lnSpc>
              <a:spcBef>
                <a:spcPts val="0"/>
              </a:spcBef>
            </a:pPr>
            <a:r>
              <a:rPr lang="en-US" sz="2400" dirty="0"/>
              <a:t>Existing model was obtained from HCFCD M3 system</a:t>
            </a:r>
          </a:p>
        </p:txBody>
      </p:sp>
      <p:pic>
        <p:nvPicPr>
          <p:cNvPr id="6" name="Picture 5">
            <a:extLst>
              <a:ext uri="{FF2B5EF4-FFF2-40B4-BE49-F238E27FC236}">
                <a16:creationId xmlns="" xmlns:a16="http://schemas.microsoft.com/office/drawing/2014/main" id="{630DBF41-CBCF-487F-BC65-4C84C662EB52}"/>
              </a:ext>
            </a:extLst>
          </p:cNvPr>
          <p:cNvPicPr>
            <a:picLocks noChangeAspect="1"/>
          </p:cNvPicPr>
          <p:nvPr/>
        </p:nvPicPr>
        <p:blipFill>
          <a:blip r:embed="rId2"/>
          <a:stretch>
            <a:fillRect/>
          </a:stretch>
        </p:blipFill>
        <p:spPr>
          <a:xfrm>
            <a:off x="579150" y="2693872"/>
            <a:ext cx="10144625" cy="3922588"/>
          </a:xfrm>
          <a:prstGeom prst="rect">
            <a:avLst/>
          </a:prstGeom>
        </p:spPr>
      </p:pic>
    </p:spTree>
    <p:extLst>
      <p:ext uri="{BB962C8B-B14F-4D97-AF65-F5344CB8AC3E}">
        <p14:creationId xmlns:p14="http://schemas.microsoft.com/office/powerpoint/2010/main" val="994864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C4D58-A13D-4D90-85BC-71B04CA6ADA4}"/>
              </a:ext>
            </a:extLst>
          </p:cNvPr>
          <p:cNvSpPr>
            <a:spLocks noGrp="1"/>
          </p:cNvSpPr>
          <p:nvPr>
            <p:ph type="title"/>
          </p:nvPr>
        </p:nvSpPr>
        <p:spPr>
          <a:xfrm>
            <a:off x="1064444" y="72895"/>
            <a:ext cx="10515600" cy="747238"/>
          </a:xfrm>
        </p:spPr>
        <p:txBody>
          <a:bodyPr>
            <a:normAutofit/>
          </a:bodyPr>
          <a:lstStyle/>
          <a:p>
            <a:r>
              <a:rPr lang="en-US" sz="2800" b="1" u="sng" dirty="0">
                <a:solidFill>
                  <a:srgbClr val="002060"/>
                </a:solidFill>
              </a:rPr>
              <a:t>Additionally for Each Test Scenario Flood Plain Maps Can Be Predicted</a:t>
            </a:r>
          </a:p>
        </p:txBody>
      </p:sp>
      <p:pic>
        <p:nvPicPr>
          <p:cNvPr id="4098" name="Picture 2" descr="Harvey_Floodplain_03292019">
            <a:extLst>
              <a:ext uri="{FF2B5EF4-FFF2-40B4-BE49-F238E27FC236}">
                <a16:creationId xmlns="" xmlns:a16="http://schemas.microsoft.com/office/drawing/2014/main" id="{A7A4116A-783D-4C46-B043-B73BCE44D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190" y="952108"/>
            <a:ext cx="7345651" cy="563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278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64CDB-B632-4C48-A255-CAEDAA070421}"/>
              </a:ext>
            </a:extLst>
          </p:cNvPr>
          <p:cNvSpPr>
            <a:spLocks noGrp="1"/>
          </p:cNvSpPr>
          <p:nvPr>
            <p:ph type="title"/>
          </p:nvPr>
        </p:nvSpPr>
        <p:spPr>
          <a:xfrm>
            <a:off x="538217" y="61996"/>
            <a:ext cx="10956985" cy="638175"/>
          </a:xfrm>
        </p:spPr>
        <p:txBody>
          <a:bodyPr>
            <a:noAutofit/>
          </a:bodyPr>
          <a:lstStyle/>
          <a:p>
            <a:pPr algn="ctr"/>
            <a:r>
              <a:rPr lang="en-US" sz="3600" b="1" u="sng" dirty="0">
                <a:solidFill>
                  <a:srgbClr val="002060"/>
                </a:solidFill>
              </a:rPr>
              <a:t>Changes in Land Use in Clear Creek Watershed Last Decade</a:t>
            </a:r>
          </a:p>
        </p:txBody>
      </p:sp>
      <p:sp>
        <p:nvSpPr>
          <p:cNvPr id="5" name="TextBox 4">
            <a:extLst>
              <a:ext uri="{FF2B5EF4-FFF2-40B4-BE49-F238E27FC236}">
                <a16:creationId xmlns="" xmlns:a16="http://schemas.microsoft.com/office/drawing/2014/main" id="{FD3D3E1D-5731-423F-A33A-60B29FD6BD13}"/>
              </a:ext>
            </a:extLst>
          </p:cNvPr>
          <p:cNvSpPr txBox="1"/>
          <p:nvPr/>
        </p:nvSpPr>
        <p:spPr>
          <a:xfrm>
            <a:off x="8512404" y="1595365"/>
            <a:ext cx="3363098" cy="4154984"/>
          </a:xfrm>
          <a:prstGeom prst="rect">
            <a:avLst/>
          </a:prstGeom>
          <a:noFill/>
          <a:ln>
            <a:solidFill>
              <a:srgbClr val="FF0000"/>
            </a:solidFill>
          </a:ln>
        </p:spPr>
        <p:txBody>
          <a:bodyPr wrap="square" rtlCol="0">
            <a:spAutoFit/>
          </a:bodyPr>
          <a:lstStyle/>
          <a:p>
            <a:pPr marL="342900" indent="-342900">
              <a:spcAft>
                <a:spcPts val="1200"/>
              </a:spcAft>
              <a:buFont typeface="+mj-lt"/>
              <a:buAutoNum type="arabicPeriod"/>
            </a:pPr>
            <a:r>
              <a:rPr lang="en-US" dirty="0"/>
              <a:t>Changes in land use from 2008 to 2018 using LIDAR (Light Detection and Ranging).</a:t>
            </a:r>
          </a:p>
          <a:p>
            <a:pPr marL="342900" indent="-342900">
              <a:spcAft>
                <a:spcPts val="1200"/>
              </a:spcAft>
              <a:buFont typeface="+mj-lt"/>
              <a:buAutoNum type="arabicPeriod"/>
            </a:pPr>
            <a:r>
              <a:rPr lang="en-US" dirty="0"/>
              <a:t>Green shows decreases in surface elevation mostly from addition of detention ponds.</a:t>
            </a:r>
          </a:p>
          <a:p>
            <a:pPr marL="342900" indent="-342900">
              <a:spcAft>
                <a:spcPts val="1200"/>
              </a:spcAft>
              <a:buFont typeface="+mj-lt"/>
              <a:buAutoNum type="arabicPeriod"/>
            </a:pPr>
            <a:r>
              <a:rPr lang="en-US" dirty="0"/>
              <a:t>Orange and Red shows increases in land elevations due to land development.</a:t>
            </a:r>
          </a:p>
          <a:p>
            <a:pPr marL="342900" indent="-342900">
              <a:spcAft>
                <a:spcPts val="1200"/>
              </a:spcAft>
              <a:buFont typeface="+mj-lt"/>
              <a:buAutoNum type="arabicPeriod"/>
            </a:pPr>
            <a:r>
              <a:rPr lang="en-US" dirty="0"/>
              <a:t>White areas remain unchanged although some likely were changed earlier that 2008,</a:t>
            </a:r>
          </a:p>
        </p:txBody>
      </p:sp>
      <p:sp>
        <p:nvSpPr>
          <p:cNvPr id="7" name="TextBox 6">
            <a:extLst>
              <a:ext uri="{FF2B5EF4-FFF2-40B4-BE49-F238E27FC236}">
                <a16:creationId xmlns="" xmlns:a16="http://schemas.microsoft.com/office/drawing/2014/main" id="{72414261-9CDB-452C-8F0A-93FF81282A25}"/>
              </a:ext>
            </a:extLst>
          </p:cNvPr>
          <p:cNvSpPr txBox="1"/>
          <p:nvPr/>
        </p:nvSpPr>
        <p:spPr>
          <a:xfrm>
            <a:off x="182494" y="747658"/>
            <a:ext cx="12009506" cy="400110"/>
          </a:xfrm>
          <a:prstGeom prst="rect">
            <a:avLst/>
          </a:prstGeom>
          <a:noFill/>
        </p:spPr>
        <p:txBody>
          <a:bodyPr wrap="none" rtlCol="0">
            <a:spAutoFit/>
          </a:bodyPr>
          <a:lstStyle/>
          <a:p>
            <a:r>
              <a:rPr lang="en-US" sz="2000" i="1" dirty="0"/>
              <a:t>This supports Team Observations and Recommendations Regarding Land Use, Permitting, and Watershed Changes</a:t>
            </a:r>
          </a:p>
        </p:txBody>
      </p:sp>
      <p:pic>
        <p:nvPicPr>
          <p:cNvPr id="8" name="Picture 7">
            <a:extLst>
              <a:ext uri="{FF2B5EF4-FFF2-40B4-BE49-F238E27FC236}">
                <a16:creationId xmlns="" xmlns:a16="http://schemas.microsoft.com/office/drawing/2014/main" id="{412FFF8D-83C0-4ABF-8A98-08BD2B631E2F}"/>
              </a:ext>
            </a:extLst>
          </p:cNvPr>
          <p:cNvPicPr/>
          <p:nvPr/>
        </p:nvPicPr>
        <p:blipFill rotWithShape="1">
          <a:blip r:embed="rId2">
            <a:extLst>
              <a:ext uri="{28A0092B-C50C-407E-A947-70E740481C1C}">
                <a14:useLocalDpi xmlns:a14="http://schemas.microsoft.com/office/drawing/2010/main" val="0"/>
              </a:ext>
            </a:extLst>
          </a:blip>
          <a:srcRect l="2199" t="1420"/>
          <a:stretch/>
        </p:blipFill>
        <p:spPr>
          <a:xfrm>
            <a:off x="316498" y="1361022"/>
            <a:ext cx="7865968" cy="4924068"/>
          </a:xfrm>
          <a:prstGeom prst="rect">
            <a:avLst/>
          </a:prstGeom>
          <a:ln>
            <a:solidFill>
              <a:schemeClr val="tx1"/>
            </a:solidFill>
          </a:ln>
        </p:spPr>
      </p:pic>
    </p:spTree>
    <p:extLst>
      <p:ext uri="{BB962C8B-B14F-4D97-AF65-F5344CB8AC3E}">
        <p14:creationId xmlns:p14="http://schemas.microsoft.com/office/powerpoint/2010/main" val="225021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19101" y="517526"/>
            <a:ext cx="11458574" cy="744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a:r>
              <a:rPr lang="en-US" sz="3200" b="1" u="sng" dirty="0">
                <a:solidFill>
                  <a:srgbClr val="002060"/>
                </a:solidFill>
              </a:rPr>
              <a:t>Model Validation – Peak Water Surface Elevation (WSEL) for Harvey</a:t>
            </a:r>
          </a:p>
        </p:txBody>
      </p:sp>
      <p:pic>
        <p:nvPicPr>
          <p:cNvPr id="6"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1793" y="1843088"/>
            <a:ext cx="6094488" cy="3845060"/>
          </a:xfrm>
        </p:spPr>
      </p:pic>
      <p:sp>
        <p:nvSpPr>
          <p:cNvPr id="7" name="Content Placeholder 10"/>
          <p:cNvSpPr txBox="1">
            <a:spLocks/>
          </p:cNvSpPr>
          <p:nvPr/>
        </p:nvSpPr>
        <p:spPr>
          <a:xfrm>
            <a:off x="679579" y="1843088"/>
            <a:ext cx="38644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Oval 7"/>
          <p:cNvSpPr>
            <a:spLocks noChangeAspect="1"/>
          </p:cNvSpPr>
          <p:nvPr/>
        </p:nvSpPr>
        <p:spPr>
          <a:xfrm>
            <a:off x="3579037" y="3022261"/>
            <a:ext cx="184916" cy="1854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4037818" y="3769598"/>
            <a:ext cx="184916" cy="1854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629773" y="4373765"/>
            <a:ext cx="184916" cy="1854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793800" y="4051327"/>
            <a:ext cx="184916" cy="1854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96897" y="2807203"/>
            <a:ext cx="982140" cy="544830"/>
          </a:xfrm>
          <a:prstGeom prst="roundRect">
            <a:avLst/>
          </a:prstGeom>
          <a:solidFill>
            <a:schemeClr val="tx2">
              <a:lumMod val="20000"/>
              <a:lumOff val="80000"/>
              <a:alpha val="90000"/>
            </a:schemeClr>
          </a:solidFill>
        </p:spPr>
        <p:txBody>
          <a:bodyPr wrap="square" rtlCol="0">
            <a:spAutoFit/>
          </a:bodyPr>
          <a:lstStyle/>
          <a:p>
            <a:r>
              <a:rPr lang="en-US" sz="1400" dirty="0"/>
              <a:t>Gage 135</a:t>
            </a:r>
          </a:p>
          <a:p>
            <a:r>
              <a:rPr lang="en-US" sz="1200" dirty="0"/>
              <a:t>FM2351</a:t>
            </a:r>
          </a:p>
        </p:txBody>
      </p:sp>
      <p:sp>
        <p:nvSpPr>
          <p:cNvPr id="23" name="TextBox 22"/>
          <p:cNvSpPr txBox="1"/>
          <p:nvPr/>
        </p:nvSpPr>
        <p:spPr>
          <a:xfrm>
            <a:off x="2596898" y="3565164"/>
            <a:ext cx="1440920" cy="544830"/>
          </a:xfrm>
          <a:prstGeom prst="roundRect">
            <a:avLst/>
          </a:prstGeom>
          <a:solidFill>
            <a:schemeClr val="tx2">
              <a:lumMod val="20000"/>
              <a:lumOff val="80000"/>
              <a:alpha val="90000"/>
            </a:schemeClr>
          </a:solidFill>
        </p:spPr>
        <p:txBody>
          <a:bodyPr wrap="square" rtlCol="0">
            <a:spAutoFit/>
          </a:bodyPr>
          <a:lstStyle>
            <a:defPPr>
              <a:defRPr lang="en-US"/>
            </a:defPPr>
            <a:lvl1pPr>
              <a:defRPr sz="1400"/>
            </a:lvl1pPr>
          </a:lstStyle>
          <a:p>
            <a:r>
              <a:rPr lang="en-US" dirty="0"/>
              <a:t>Gage 120</a:t>
            </a:r>
          </a:p>
          <a:p>
            <a:r>
              <a:rPr lang="en-US" sz="1200" dirty="0"/>
              <a:t>FM528</a:t>
            </a:r>
          </a:p>
        </p:txBody>
      </p:sp>
      <p:sp>
        <p:nvSpPr>
          <p:cNvPr id="24" name="TextBox 23"/>
          <p:cNvSpPr txBox="1"/>
          <p:nvPr/>
        </p:nvSpPr>
        <p:spPr>
          <a:xfrm>
            <a:off x="5150170" y="4333947"/>
            <a:ext cx="923378" cy="578882"/>
          </a:xfrm>
          <a:prstGeom prst="roundRect">
            <a:avLst/>
          </a:prstGeom>
          <a:solidFill>
            <a:schemeClr val="tx2">
              <a:lumMod val="20000"/>
              <a:lumOff val="80000"/>
              <a:alpha val="90000"/>
            </a:schemeClr>
          </a:solidFill>
        </p:spPr>
        <p:txBody>
          <a:bodyPr wrap="square" rtlCol="0">
            <a:spAutoFit/>
          </a:bodyPr>
          <a:lstStyle>
            <a:defPPr>
              <a:defRPr lang="en-US"/>
            </a:defPPr>
            <a:lvl1pPr>
              <a:defRPr sz="1400"/>
            </a:lvl1pPr>
          </a:lstStyle>
          <a:p>
            <a:r>
              <a:rPr lang="en-US" dirty="0"/>
              <a:t>Gage 110</a:t>
            </a:r>
          </a:p>
          <a:p>
            <a:r>
              <a:rPr lang="en-US" dirty="0"/>
              <a:t>Gulf </a:t>
            </a:r>
            <a:r>
              <a:rPr lang="en-US" dirty="0" err="1"/>
              <a:t>Fwy</a:t>
            </a:r>
            <a:endParaRPr lang="en-US" dirty="0"/>
          </a:p>
        </p:txBody>
      </p:sp>
      <p:sp>
        <p:nvSpPr>
          <p:cNvPr id="25" name="TextBox 24"/>
          <p:cNvSpPr txBox="1"/>
          <p:nvPr/>
        </p:nvSpPr>
        <p:spPr>
          <a:xfrm>
            <a:off x="3881650" y="4640414"/>
            <a:ext cx="1135663" cy="544830"/>
          </a:xfrm>
          <a:prstGeom prst="roundRect">
            <a:avLst/>
          </a:prstGeom>
          <a:solidFill>
            <a:schemeClr val="tx2">
              <a:lumMod val="20000"/>
              <a:lumOff val="80000"/>
              <a:alpha val="90000"/>
            </a:schemeClr>
          </a:solidFill>
        </p:spPr>
        <p:txBody>
          <a:bodyPr wrap="square" rtlCol="0">
            <a:spAutoFit/>
          </a:bodyPr>
          <a:lstStyle>
            <a:defPPr>
              <a:defRPr lang="en-US"/>
            </a:defPPr>
            <a:lvl1pPr>
              <a:defRPr sz="1400"/>
            </a:lvl1pPr>
          </a:lstStyle>
          <a:p>
            <a:r>
              <a:rPr lang="en-US" dirty="0"/>
              <a:t>Gage 130</a:t>
            </a:r>
          </a:p>
          <a:p>
            <a:r>
              <a:rPr lang="en-US" sz="1200" dirty="0"/>
              <a:t>Bay Area Blvd</a:t>
            </a:r>
          </a:p>
        </p:txBody>
      </p:sp>
      <p:graphicFrame>
        <p:nvGraphicFramePr>
          <p:cNvPr id="9" name="Table 8"/>
          <p:cNvGraphicFramePr>
            <a:graphicFrameLocks noGrp="1"/>
          </p:cNvGraphicFramePr>
          <p:nvPr>
            <p:extLst>
              <p:ext uri="{D42A27DB-BD31-4B8C-83A1-F6EECF244321}">
                <p14:modId xmlns:p14="http://schemas.microsoft.com/office/powerpoint/2010/main" val="3693366967"/>
              </p:ext>
            </p:extLst>
          </p:nvPr>
        </p:nvGraphicFramePr>
        <p:xfrm>
          <a:off x="6848328" y="2305663"/>
          <a:ext cx="5165123" cy="2288415"/>
        </p:xfrm>
        <a:graphic>
          <a:graphicData uri="http://schemas.openxmlformats.org/drawingml/2006/table">
            <a:tbl>
              <a:tblPr>
                <a:tableStyleId>{9D7B26C5-4107-4FEC-AEDC-1716B250A1EF}</a:tableStyleId>
              </a:tblPr>
              <a:tblGrid>
                <a:gridCol w="1203525">
                  <a:extLst>
                    <a:ext uri="{9D8B030D-6E8A-4147-A177-3AD203B41FA5}">
                      <a16:colId xmlns="" xmlns:a16="http://schemas.microsoft.com/office/drawing/2014/main" val="4002858766"/>
                    </a:ext>
                  </a:extLst>
                </a:gridCol>
                <a:gridCol w="889775">
                  <a:extLst>
                    <a:ext uri="{9D8B030D-6E8A-4147-A177-3AD203B41FA5}">
                      <a16:colId xmlns="" xmlns:a16="http://schemas.microsoft.com/office/drawing/2014/main" val="2776204349"/>
                    </a:ext>
                  </a:extLst>
                </a:gridCol>
                <a:gridCol w="1002496">
                  <a:extLst>
                    <a:ext uri="{9D8B030D-6E8A-4147-A177-3AD203B41FA5}">
                      <a16:colId xmlns="" xmlns:a16="http://schemas.microsoft.com/office/drawing/2014/main" val="2871682294"/>
                    </a:ext>
                  </a:extLst>
                </a:gridCol>
                <a:gridCol w="962735">
                  <a:extLst>
                    <a:ext uri="{9D8B030D-6E8A-4147-A177-3AD203B41FA5}">
                      <a16:colId xmlns="" xmlns:a16="http://schemas.microsoft.com/office/drawing/2014/main" val="676767056"/>
                    </a:ext>
                  </a:extLst>
                </a:gridCol>
                <a:gridCol w="1106592">
                  <a:extLst>
                    <a:ext uri="{9D8B030D-6E8A-4147-A177-3AD203B41FA5}">
                      <a16:colId xmlns="" xmlns:a16="http://schemas.microsoft.com/office/drawing/2014/main" val="1486538687"/>
                    </a:ext>
                  </a:extLst>
                </a:gridCol>
              </a:tblGrid>
              <a:tr h="906583">
                <a:tc>
                  <a:txBody>
                    <a:bodyPr/>
                    <a:lstStyle/>
                    <a:p>
                      <a:pPr algn="ctr" fontAlgn="ctr"/>
                      <a:r>
                        <a:rPr lang="en-US" sz="1400" b="1" u="none" strike="noStrike" dirty="0">
                          <a:effectLst/>
                        </a:rPr>
                        <a:t>Measurement Location</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Observed </a:t>
                      </a:r>
                      <a:r>
                        <a:rPr lang="en-US" sz="1200" b="1" u="none" strike="noStrike" dirty="0">
                          <a:effectLst/>
                        </a:rPr>
                        <a:t>(HCFCD) </a:t>
                      </a:r>
                      <a:r>
                        <a:rPr lang="en-US" sz="1400" b="1" u="none" strike="noStrike" dirty="0">
                          <a:effectLst/>
                        </a:rPr>
                        <a:t>WSEL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USGS High Water Mark</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Modeled Peak WSEL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 Difference</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230860117"/>
                  </a:ext>
                </a:extLst>
              </a:tr>
              <a:tr h="345458">
                <a:tc>
                  <a:txBody>
                    <a:bodyPr/>
                    <a:lstStyle/>
                    <a:p>
                      <a:pPr algn="ctr" fontAlgn="ctr"/>
                      <a:r>
                        <a:rPr lang="en-US" sz="1400" u="none" strike="noStrike" dirty="0">
                          <a:effectLst/>
                        </a:rPr>
                        <a:t>Gage 135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27.7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29.43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28.94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-0.46</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007047847"/>
                  </a:ext>
                </a:extLst>
              </a:tr>
              <a:tr h="345458">
                <a:tc>
                  <a:txBody>
                    <a:bodyPr/>
                    <a:lstStyle/>
                    <a:p>
                      <a:pPr algn="ctr" fontAlgn="ctr"/>
                      <a:r>
                        <a:rPr lang="en-US" sz="1400" u="none" strike="noStrike" dirty="0">
                          <a:effectLst/>
                        </a:rPr>
                        <a:t>Gage 120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24.2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24.50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0.30</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41540038"/>
                  </a:ext>
                </a:extLst>
              </a:tr>
              <a:tr h="345458">
                <a:tc>
                  <a:txBody>
                    <a:bodyPr/>
                    <a:lstStyle/>
                    <a:p>
                      <a:pPr algn="ctr" fontAlgn="ctr"/>
                      <a:r>
                        <a:rPr lang="en-US" sz="1400" u="none" strike="noStrike">
                          <a:effectLst/>
                        </a:rPr>
                        <a:t>Gage 130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21.1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21.35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0.69</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27421259"/>
                  </a:ext>
                </a:extLst>
              </a:tr>
              <a:tr h="345458">
                <a:tc>
                  <a:txBody>
                    <a:bodyPr/>
                    <a:lstStyle/>
                    <a:p>
                      <a:pPr algn="ctr" fontAlgn="ctr"/>
                      <a:r>
                        <a:rPr lang="en-US" sz="1400" u="none" strike="noStrike" dirty="0">
                          <a:effectLst/>
                        </a:rPr>
                        <a:t>Gage 110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16.6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16.48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alibri" panose="020F0502020204030204" pitchFamily="34" charset="0"/>
                        </a:rPr>
                        <a:t>0.04</a:t>
                      </a:r>
                    </a:p>
                  </a:txBody>
                  <a:tcPr marL="9525" marR="9525" marT="9525" marB="0" anchor="ctr"/>
                </a:tc>
                <a:extLst>
                  <a:ext uri="{0D108BD9-81ED-4DB2-BD59-A6C34878D82A}">
                    <a16:rowId xmlns="" xmlns:a16="http://schemas.microsoft.com/office/drawing/2014/main" val="4271680469"/>
                  </a:ext>
                </a:extLst>
              </a:tr>
            </a:tbl>
          </a:graphicData>
        </a:graphic>
      </p:graphicFrame>
      <p:sp>
        <p:nvSpPr>
          <p:cNvPr id="2" name="TextBox 1"/>
          <p:cNvSpPr txBox="1"/>
          <p:nvPr/>
        </p:nvSpPr>
        <p:spPr>
          <a:xfrm>
            <a:off x="6848328" y="4706254"/>
            <a:ext cx="4751914" cy="369332"/>
          </a:xfrm>
          <a:prstGeom prst="rect">
            <a:avLst/>
          </a:prstGeom>
          <a:noFill/>
        </p:spPr>
        <p:txBody>
          <a:bodyPr wrap="square" rtlCol="0">
            <a:spAutoFit/>
          </a:bodyPr>
          <a:lstStyle/>
          <a:p>
            <a:r>
              <a:rPr lang="en-US" dirty="0"/>
              <a:t>*All listed values are in feet</a:t>
            </a:r>
          </a:p>
        </p:txBody>
      </p:sp>
      <p:sp>
        <p:nvSpPr>
          <p:cNvPr id="3" name="Thought Bubble: Cloud 2">
            <a:extLst>
              <a:ext uri="{FF2B5EF4-FFF2-40B4-BE49-F238E27FC236}">
                <a16:creationId xmlns="" xmlns:a16="http://schemas.microsoft.com/office/drawing/2014/main" id="{4325038E-31AC-4D63-BB0E-3E838C7EF74B}"/>
              </a:ext>
            </a:extLst>
          </p:cNvPr>
          <p:cNvSpPr/>
          <p:nvPr/>
        </p:nvSpPr>
        <p:spPr>
          <a:xfrm flipH="1" flipV="1">
            <a:off x="8955464" y="4858846"/>
            <a:ext cx="3057986" cy="1683355"/>
          </a:xfrm>
          <a:prstGeom prst="cloudCallout">
            <a:avLst>
              <a:gd name="adj1" fmla="val -30459"/>
              <a:gd name="adj2" fmla="val 674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90482446-9EBE-4692-B485-697DD16C1E28}"/>
              </a:ext>
            </a:extLst>
          </p:cNvPr>
          <p:cNvSpPr txBox="1"/>
          <p:nvPr/>
        </p:nvSpPr>
        <p:spPr>
          <a:xfrm>
            <a:off x="9601200" y="5257799"/>
            <a:ext cx="2590800" cy="738664"/>
          </a:xfrm>
          <a:prstGeom prst="rect">
            <a:avLst/>
          </a:prstGeom>
          <a:noFill/>
        </p:spPr>
        <p:txBody>
          <a:bodyPr wrap="square" rtlCol="0">
            <a:spAutoFit/>
          </a:bodyPr>
          <a:lstStyle/>
          <a:p>
            <a:r>
              <a:rPr lang="en-US" sz="1400" b="1" i="1" dirty="0"/>
              <a:t>Differences this close are considered outstanding in the field of flood modeling</a:t>
            </a:r>
          </a:p>
        </p:txBody>
      </p:sp>
    </p:spTree>
    <p:extLst>
      <p:ext uri="{BB962C8B-B14F-4D97-AF65-F5344CB8AC3E}">
        <p14:creationId xmlns:p14="http://schemas.microsoft.com/office/powerpoint/2010/main" val="211556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7CC5A-304A-42F1-9AA3-2F22D6332E8B}" type="slidenum">
              <a:rPr lang="en-US" smtClean="0">
                <a:solidFill>
                  <a:schemeClr val="bg1"/>
                </a:solidFill>
              </a:rPr>
              <a:pPr/>
              <a:t>16</a:t>
            </a:fld>
            <a:endParaRPr lang="en-US" dirty="0">
              <a:solidFill>
                <a:schemeClr val="bg1"/>
              </a:solidFill>
            </a:endParaRPr>
          </a:p>
        </p:txBody>
      </p:sp>
      <p:sp>
        <p:nvSpPr>
          <p:cNvPr id="14" name="Title 13"/>
          <p:cNvSpPr>
            <a:spLocks noGrp="1"/>
          </p:cNvSpPr>
          <p:nvPr>
            <p:ph type="ctrTitle"/>
          </p:nvPr>
        </p:nvSpPr>
        <p:spPr>
          <a:xfrm>
            <a:off x="341902" y="19170"/>
            <a:ext cx="11233836" cy="706437"/>
          </a:xfrm>
        </p:spPr>
        <p:txBody>
          <a:bodyPr>
            <a:noAutofit/>
          </a:bodyPr>
          <a:lstStyle/>
          <a:p>
            <a:r>
              <a:rPr lang="en-US" sz="3200" b="1" u="sng" dirty="0">
                <a:solidFill>
                  <a:srgbClr val="002060"/>
                </a:solidFill>
              </a:rPr>
              <a:t>An Example of the Output for Just One (Raising the FM 2351 Bridge)</a:t>
            </a:r>
          </a:p>
        </p:txBody>
      </p:sp>
      <p:sp>
        <p:nvSpPr>
          <p:cNvPr id="11" name="TextBox 10"/>
          <p:cNvSpPr txBox="1"/>
          <p:nvPr/>
        </p:nvSpPr>
        <p:spPr>
          <a:xfrm>
            <a:off x="5874024" y="3821674"/>
            <a:ext cx="3979744" cy="338554"/>
          </a:xfrm>
          <a:prstGeom prst="rect">
            <a:avLst/>
          </a:prstGeom>
          <a:noFill/>
        </p:spPr>
        <p:txBody>
          <a:bodyPr wrap="none" rtlCol="0">
            <a:spAutoFit/>
          </a:bodyPr>
          <a:lstStyle/>
          <a:p>
            <a:r>
              <a:rPr lang="en-US" sz="1600" dirty="0">
                <a:latin typeface="+mj-lt"/>
              </a:rPr>
              <a:t>*Plot depicts upstream bridge raising scenario</a:t>
            </a:r>
          </a:p>
        </p:txBody>
      </p:sp>
      <p:graphicFrame>
        <p:nvGraphicFramePr>
          <p:cNvPr id="7" name="Table 6">
            <a:extLst>
              <a:ext uri="{FF2B5EF4-FFF2-40B4-BE49-F238E27FC236}">
                <a16:creationId xmlns="" xmlns:a16="http://schemas.microsoft.com/office/drawing/2014/main" id="{FDBC28E0-27C7-4C5A-B5F4-BF72AF18D89E}"/>
              </a:ext>
            </a:extLst>
          </p:cNvPr>
          <p:cNvGraphicFramePr>
            <a:graphicFrameLocks noGrp="1"/>
          </p:cNvGraphicFramePr>
          <p:nvPr>
            <p:extLst>
              <p:ext uri="{D42A27DB-BD31-4B8C-83A1-F6EECF244321}">
                <p14:modId xmlns:p14="http://schemas.microsoft.com/office/powerpoint/2010/main" val="4045786179"/>
              </p:ext>
            </p:extLst>
          </p:nvPr>
        </p:nvGraphicFramePr>
        <p:xfrm>
          <a:off x="4569379" y="4389755"/>
          <a:ext cx="6349213" cy="1857633"/>
        </p:xfrm>
        <a:graphic>
          <a:graphicData uri="http://schemas.openxmlformats.org/drawingml/2006/table">
            <a:tbl>
              <a:tblPr>
                <a:tableStyleId>{F5AB1C69-6EDB-4FF4-983F-18BD219EF322}</a:tableStyleId>
              </a:tblPr>
              <a:tblGrid>
                <a:gridCol w="1823146">
                  <a:extLst>
                    <a:ext uri="{9D8B030D-6E8A-4147-A177-3AD203B41FA5}">
                      <a16:colId xmlns="" xmlns:a16="http://schemas.microsoft.com/office/drawing/2014/main" val="2921074981"/>
                    </a:ext>
                  </a:extLst>
                </a:gridCol>
                <a:gridCol w="1102368">
                  <a:extLst>
                    <a:ext uri="{9D8B030D-6E8A-4147-A177-3AD203B41FA5}">
                      <a16:colId xmlns="" xmlns:a16="http://schemas.microsoft.com/office/drawing/2014/main" val="4144300086"/>
                    </a:ext>
                  </a:extLst>
                </a:gridCol>
                <a:gridCol w="1197764">
                  <a:extLst>
                    <a:ext uri="{9D8B030D-6E8A-4147-A177-3AD203B41FA5}">
                      <a16:colId xmlns="" xmlns:a16="http://schemas.microsoft.com/office/drawing/2014/main" val="191341270"/>
                    </a:ext>
                  </a:extLst>
                </a:gridCol>
                <a:gridCol w="1049369">
                  <a:extLst>
                    <a:ext uri="{9D8B030D-6E8A-4147-A177-3AD203B41FA5}">
                      <a16:colId xmlns="" xmlns:a16="http://schemas.microsoft.com/office/drawing/2014/main" val="3141596888"/>
                    </a:ext>
                  </a:extLst>
                </a:gridCol>
                <a:gridCol w="1176566">
                  <a:extLst>
                    <a:ext uri="{9D8B030D-6E8A-4147-A177-3AD203B41FA5}">
                      <a16:colId xmlns="" xmlns:a16="http://schemas.microsoft.com/office/drawing/2014/main" val="1442231371"/>
                    </a:ext>
                  </a:extLst>
                </a:gridCol>
              </a:tblGrid>
              <a:tr h="311104">
                <a:tc rowSpan="2">
                  <a:txBody>
                    <a:bodyPr/>
                    <a:lstStyle/>
                    <a:p>
                      <a:pPr algn="ctr" fontAlgn="b"/>
                      <a:r>
                        <a:rPr lang="en-US" sz="1600" b="1" u="none" strike="noStrike" dirty="0">
                          <a:effectLst/>
                        </a:rPr>
                        <a:t>Storm</a:t>
                      </a:r>
                      <a:endParaRPr lang="en-US" sz="1600" b="1" i="0" u="none" strike="noStrike" dirty="0">
                        <a:solidFill>
                          <a:schemeClr val="bg1"/>
                        </a:solidFill>
                        <a:effectLst/>
                        <a:latin typeface="Calibri" panose="020F0502020204030204" pitchFamily="34" charset="0"/>
                      </a:endParaRPr>
                    </a:p>
                  </a:txBody>
                  <a:tcPr marL="6350" marR="6350" marT="6350" marB="0" anchor="ctr">
                    <a:solidFill>
                      <a:schemeClr val="bg1">
                        <a:lumMod val="75000"/>
                      </a:schemeClr>
                    </a:solidFill>
                  </a:tcPr>
                </a:tc>
                <a:tc gridSpan="4">
                  <a:txBody>
                    <a:bodyPr/>
                    <a:lstStyle/>
                    <a:p>
                      <a:pPr algn="ctr" fontAlgn="b"/>
                      <a:r>
                        <a:rPr lang="en-US" sz="1600" b="1" u="none" strike="noStrike" dirty="0">
                          <a:effectLst/>
                        </a:rPr>
                        <a:t>Changes in Peak WSEL (ft)</a:t>
                      </a:r>
                      <a:endParaRPr lang="en-US" sz="1600" b="1" i="0" u="none" strike="noStrike" dirty="0">
                        <a:solidFill>
                          <a:schemeClr val="bg1"/>
                        </a:solidFill>
                        <a:effectLst/>
                        <a:latin typeface="Calibri" panose="020F0502020204030204" pitchFamily="34" charset="0"/>
                      </a:endParaRPr>
                    </a:p>
                  </a:txBody>
                  <a:tcPr marL="6350" marR="6350" marT="6350" marB="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74313639"/>
                  </a:ext>
                </a:extLst>
              </a:tr>
              <a:tr h="613217">
                <a:tc vMerge="1">
                  <a:txBody>
                    <a:bodyPr/>
                    <a:lstStyle/>
                    <a:p>
                      <a:endParaRPr lang="en-US"/>
                    </a:p>
                  </a:txBody>
                  <a:tcPr/>
                </a:tc>
                <a:tc>
                  <a:txBody>
                    <a:bodyPr/>
                    <a:lstStyle/>
                    <a:p>
                      <a:pPr algn="ctr" fontAlgn="b"/>
                      <a:r>
                        <a:rPr lang="en-US" sz="1600" b="1" u="none" strike="noStrike" dirty="0">
                          <a:effectLst/>
                        </a:rPr>
                        <a:t>FM 2351</a:t>
                      </a:r>
                      <a:endParaRPr lang="en-US" sz="1600" b="1" i="0" u="none" strike="noStrike" dirty="0">
                        <a:solidFill>
                          <a:schemeClr val="bg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b"/>
                      <a:r>
                        <a:rPr lang="en-US" sz="1600" b="1" u="none" strike="noStrike" dirty="0">
                          <a:effectLst/>
                        </a:rPr>
                        <a:t>Whispering Pines</a:t>
                      </a:r>
                      <a:endParaRPr lang="en-US" sz="1600" b="1" i="0" u="none" strike="noStrike" dirty="0">
                        <a:solidFill>
                          <a:schemeClr val="bg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b"/>
                      <a:r>
                        <a:rPr lang="en-US" sz="1600" b="1" u="none" strike="noStrike" dirty="0">
                          <a:effectLst/>
                        </a:rPr>
                        <a:t>FM 528</a:t>
                      </a:r>
                      <a:endParaRPr lang="en-US" sz="1600" b="1" i="0" u="none" strike="noStrike" dirty="0">
                        <a:solidFill>
                          <a:schemeClr val="bg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b"/>
                      <a:r>
                        <a:rPr lang="en-US" sz="1600" b="1" u="none" strike="noStrike" dirty="0">
                          <a:effectLst/>
                        </a:rPr>
                        <a:t>All 3 bridges</a:t>
                      </a:r>
                      <a:endParaRPr lang="en-US" sz="1600" b="1" i="0" u="none" strike="noStrike" dirty="0">
                        <a:solidFill>
                          <a:schemeClr val="bg1"/>
                        </a:solidFill>
                        <a:effectLst/>
                        <a:latin typeface="Calibri" panose="020F0502020204030204" pitchFamily="34" charset="0"/>
                      </a:endParaRPr>
                    </a:p>
                  </a:txBody>
                  <a:tcPr marL="6350" marR="6350" marT="6350" marB="0" anchor="ctr">
                    <a:solidFill>
                      <a:schemeClr val="bg1">
                        <a:lumMod val="75000"/>
                      </a:schemeClr>
                    </a:solidFill>
                  </a:tcPr>
                </a:tc>
                <a:extLst>
                  <a:ext uri="{0D108BD9-81ED-4DB2-BD59-A6C34878D82A}">
                    <a16:rowId xmlns="" xmlns:a16="http://schemas.microsoft.com/office/drawing/2014/main" val="1117035469"/>
                  </a:ext>
                </a:extLst>
              </a:tr>
              <a:tr h="311104">
                <a:tc>
                  <a:txBody>
                    <a:bodyPr/>
                    <a:lstStyle/>
                    <a:p>
                      <a:pPr algn="ctr" fontAlgn="b"/>
                      <a:r>
                        <a:rPr lang="en-US" sz="1600" u="none" strike="noStrike" dirty="0">
                          <a:effectLst/>
                        </a:rPr>
                        <a:t>100 yr.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en-US" sz="1600" b="0" i="0" u="none" strike="noStrike" dirty="0">
                          <a:solidFill>
                            <a:srgbClr val="000000"/>
                          </a:solidFill>
                          <a:effectLst/>
                          <a:latin typeface="Calibri" panose="020F0502020204030204" pitchFamily="34" charset="0"/>
                        </a:rPr>
                        <a:t>-1.69</a:t>
                      </a:r>
                    </a:p>
                  </a:txBody>
                  <a:tcPr marL="9525" marR="9525" marT="9525" marB="0" anchor="b"/>
                </a:tc>
                <a:tc>
                  <a:txBody>
                    <a:bodyPr/>
                    <a:lstStyle/>
                    <a:p>
                      <a:pPr algn="ctr" rtl="0" fontAlgn="b"/>
                      <a:r>
                        <a:rPr lang="en-US" sz="1600" b="0" i="0" u="none" strike="noStrike" dirty="0">
                          <a:solidFill>
                            <a:srgbClr val="000000"/>
                          </a:solidFill>
                          <a:effectLst/>
                          <a:latin typeface="Calibri" panose="020F0502020204030204" pitchFamily="34" charset="0"/>
                        </a:rPr>
                        <a:t>-0.02</a:t>
                      </a:r>
                    </a:p>
                  </a:txBody>
                  <a:tcPr marL="9525" marR="9525" marT="9525" marB="0" anchor="b"/>
                </a:tc>
                <a:tc>
                  <a:txBody>
                    <a:bodyPr/>
                    <a:lstStyle/>
                    <a:p>
                      <a:pPr algn="ctr" rtl="0" fontAlgn="b"/>
                      <a:r>
                        <a:rPr lang="en-US" sz="1600" b="0" i="0" u="none" strike="noStrike" dirty="0">
                          <a:solidFill>
                            <a:srgbClr val="000000"/>
                          </a:solidFill>
                          <a:effectLst/>
                          <a:latin typeface="Calibri" panose="020F0502020204030204" pitchFamily="34" charset="0"/>
                        </a:rPr>
                        <a:t>-0.04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-1.86</a:t>
                      </a:r>
                    </a:p>
                  </a:txBody>
                  <a:tcPr marL="9525" marR="9525" marT="9525" marB="0" anchor="b"/>
                </a:tc>
                <a:extLst>
                  <a:ext uri="{0D108BD9-81ED-4DB2-BD59-A6C34878D82A}">
                    <a16:rowId xmlns="" xmlns:a16="http://schemas.microsoft.com/office/drawing/2014/main" val="1481617483"/>
                  </a:ext>
                </a:extLst>
              </a:tr>
              <a:tr h="311104">
                <a:tc>
                  <a:txBody>
                    <a:bodyPr/>
                    <a:lstStyle/>
                    <a:p>
                      <a:pPr algn="ctr" fontAlgn="b"/>
                      <a:r>
                        <a:rPr lang="en-US" sz="1600" u="none" strike="noStrike" dirty="0">
                          <a:effectLst/>
                        </a:rPr>
                        <a:t>100 yr. (ATLAS 14)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en-US" sz="1600" b="0" i="0" u="none" strike="noStrike">
                          <a:solidFill>
                            <a:srgbClr val="000000"/>
                          </a:solidFill>
                          <a:effectLst/>
                          <a:latin typeface="Calibri" panose="020F0502020204030204" pitchFamily="34" charset="0"/>
                        </a:rPr>
                        <a:t>-0.57</a:t>
                      </a:r>
                    </a:p>
                  </a:txBody>
                  <a:tcPr marL="9525" marR="9525" marT="9525" marB="0" anchor="b"/>
                </a:tc>
                <a:tc>
                  <a:txBody>
                    <a:bodyPr/>
                    <a:lstStyle/>
                    <a:p>
                      <a:pPr algn="ctr" rtl="0"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rtl="0" fontAlgn="b"/>
                      <a:r>
                        <a:rPr lang="en-US" sz="1600" b="0" i="0" u="none" strike="noStrike" dirty="0">
                          <a:solidFill>
                            <a:srgbClr val="000000"/>
                          </a:solidFill>
                          <a:effectLst/>
                          <a:latin typeface="Calibri" panose="020F0502020204030204" pitchFamily="34" charset="0"/>
                        </a:rPr>
                        <a:t>-0.01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-0.59</a:t>
                      </a:r>
                    </a:p>
                  </a:txBody>
                  <a:tcPr marL="9525" marR="9525" marT="9525" marB="0" anchor="b"/>
                </a:tc>
                <a:extLst>
                  <a:ext uri="{0D108BD9-81ED-4DB2-BD59-A6C34878D82A}">
                    <a16:rowId xmlns="" xmlns:a16="http://schemas.microsoft.com/office/drawing/2014/main" val="237315489"/>
                  </a:ext>
                </a:extLst>
              </a:tr>
              <a:tr h="311104">
                <a:tc>
                  <a:txBody>
                    <a:bodyPr/>
                    <a:lstStyle/>
                    <a:p>
                      <a:pPr algn="ctr" fontAlgn="b"/>
                      <a:r>
                        <a:rPr lang="en-US" sz="1600" u="none" strike="noStrike" dirty="0">
                          <a:effectLst/>
                        </a:rPr>
                        <a:t>Harvey</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en-US" sz="1600" b="0" i="0" u="none" strike="noStrike" dirty="0">
                          <a:solidFill>
                            <a:srgbClr val="000000"/>
                          </a:solidFill>
                          <a:effectLst/>
                          <a:latin typeface="Calibri" panose="020F0502020204030204" pitchFamily="34" charset="0"/>
                        </a:rPr>
                        <a:t>-0.38</a:t>
                      </a:r>
                    </a:p>
                  </a:txBody>
                  <a:tcPr marL="9525" marR="9525" marT="9525" marB="0" anchor="b"/>
                </a:tc>
                <a:tc>
                  <a:txBody>
                    <a:bodyPr/>
                    <a:lstStyle/>
                    <a:p>
                      <a:pPr algn="ctr" rtl="0" fontAlgn="b"/>
                      <a:r>
                        <a:rPr lang="en-US" sz="1600" b="0" i="0" u="none" strike="noStrike" dirty="0">
                          <a:solidFill>
                            <a:srgbClr val="000000"/>
                          </a:solidFill>
                          <a:effectLst/>
                          <a:latin typeface="Calibri" panose="020F0502020204030204" pitchFamily="34" charset="0"/>
                        </a:rPr>
                        <a:t>-0.01</a:t>
                      </a:r>
                    </a:p>
                  </a:txBody>
                  <a:tcPr marL="9525" marR="9525" marT="9525" marB="0" anchor="b"/>
                </a:tc>
                <a:tc>
                  <a:txBody>
                    <a:bodyPr/>
                    <a:lstStyle/>
                    <a:p>
                      <a:pPr algn="ctr" rtl="0" fontAlgn="b"/>
                      <a:r>
                        <a:rPr lang="en-US" sz="1600" b="0" i="0" u="none" strike="noStrike" dirty="0">
                          <a:solidFill>
                            <a:srgbClr val="000000"/>
                          </a:solidFill>
                          <a:effectLst/>
                          <a:latin typeface="Calibri" panose="020F0502020204030204" pitchFamily="34" charset="0"/>
                        </a:rPr>
                        <a:t>-0.01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-0.38</a:t>
                      </a:r>
                    </a:p>
                  </a:txBody>
                  <a:tcPr marL="9525" marR="9525" marT="9525" marB="0" anchor="b"/>
                </a:tc>
                <a:extLst>
                  <a:ext uri="{0D108BD9-81ED-4DB2-BD59-A6C34878D82A}">
                    <a16:rowId xmlns="" xmlns:a16="http://schemas.microsoft.com/office/drawing/2014/main" val="2685057206"/>
                  </a:ext>
                </a:extLst>
              </a:tr>
            </a:tbl>
          </a:graphicData>
        </a:graphic>
      </p:graphicFrame>
      <p:pic>
        <p:nvPicPr>
          <p:cNvPr id="13" name="Content Placeholder 4">
            <a:extLst>
              <a:ext uri="{FF2B5EF4-FFF2-40B4-BE49-F238E27FC236}">
                <a16:creationId xmlns="" xmlns:a16="http://schemas.microsoft.com/office/drawing/2014/main" id="{2E4CC260-0ED5-43DE-89D7-E4E43AA59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314" y="1109741"/>
            <a:ext cx="4764214" cy="3005780"/>
          </a:xfrm>
          <a:prstGeom prst="rect">
            <a:avLst/>
          </a:prstGeom>
        </p:spPr>
      </p:pic>
      <p:cxnSp>
        <p:nvCxnSpPr>
          <p:cNvPr id="16" name="Straight Connector 15">
            <a:extLst>
              <a:ext uri="{FF2B5EF4-FFF2-40B4-BE49-F238E27FC236}">
                <a16:creationId xmlns="" xmlns:a16="http://schemas.microsoft.com/office/drawing/2014/main" id="{4BDEB1A7-1051-47C1-BCC5-869B7FA78DF6}"/>
              </a:ext>
            </a:extLst>
          </p:cNvPr>
          <p:cNvCxnSpPr>
            <a:cxnSpLocks/>
          </p:cNvCxnSpPr>
          <p:nvPr/>
        </p:nvCxnSpPr>
        <p:spPr>
          <a:xfrm flipH="1">
            <a:off x="2819719" y="1789276"/>
            <a:ext cx="478200" cy="547524"/>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 xmlns:a16="http://schemas.microsoft.com/office/drawing/2014/main" id="{9FE7E2E8-F7B6-497F-A7CF-0B569D33415C}"/>
              </a:ext>
            </a:extLst>
          </p:cNvPr>
          <p:cNvSpPr txBox="1"/>
          <p:nvPr/>
        </p:nvSpPr>
        <p:spPr>
          <a:xfrm>
            <a:off x="3295215" y="1444384"/>
            <a:ext cx="38370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①</a:t>
            </a:r>
            <a:endParaRPr lang="en-US" dirty="0"/>
          </a:p>
        </p:txBody>
      </p:sp>
      <p:pic>
        <p:nvPicPr>
          <p:cNvPr id="32" name="Picture 31">
            <a:extLst>
              <a:ext uri="{FF2B5EF4-FFF2-40B4-BE49-F238E27FC236}">
                <a16:creationId xmlns="" xmlns:a16="http://schemas.microsoft.com/office/drawing/2014/main" id="{B9B6C2C2-E391-4ED7-BD73-709CC10A98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8820" y="1065375"/>
            <a:ext cx="5305064" cy="2834475"/>
          </a:xfrm>
          <a:prstGeom prst="rect">
            <a:avLst/>
          </a:prstGeom>
        </p:spPr>
      </p:pic>
      <p:sp>
        <p:nvSpPr>
          <p:cNvPr id="2" name="TextBox 1"/>
          <p:cNvSpPr txBox="1"/>
          <p:nvPr/>
        </p:nvSpPr>
        <p:spPr>
          <a:xfrm>
            <a:off x="211268" y="4499655"/>
            <a:ext cx="3903532" cy="1754326"/>
          </a:xfrm>
          <a:prstGeom prst="rect">
            <a:avLst/>
          </a:prstGeom>
          <a:noFill/>
          <a:ln>
            <a:solidFill>
              <a:schemeClr val="accent1">
                <a:shade val="50000"/>
              </a:schemeClr>
            </a:solidFill>
          </a:ln>
        </p:spPr>
        <p:txBody>
          <a:bodyPr wrap="square" rtlCol="0">
            <a:spAutoFit/>
          </a:bodyPr>
          <a:lstStyle/>
          <a:p>
            <a:pPr algn="just"/>
            <a:r>
              <a:rPr lang="en-US" dirty="0"/>
              <a:t>In All Cases data was shown for the effect of the project for the historical 100 yr. storm, the new 100 year storm, and Harvey. Negative numbers indicate how much lower flooding would have been had the project been in place</a:t>
            </a:r>
          </a:p>
        </p:txBody>
      </p:sp>
    </p:spTree>
    <p:extLst>
      <p:ext uri="{BB962C8B-B14F-4D97-AF65-F5344CB8AC3E}">
        <p14:creationId xmlns:p14="http://schemas.microsoft.com/office/powerpoint/2010/main" val="147789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338"/>
            <a:ext cx="10515600" cy="659914"/>
          </a:xfrm>
        </p:spPr>
        <p:txBody>
          <a:bodyPr>
            <a:normAutofit fontScale="90000"/>
          </a:bodyPr>
          <a:lstStyle/>
          <a:p>
            <a:pPr algn="ctr"/>
            <a:r>
              <a:rPr lang="en-US" b="1" u="sng" dirty="0">
                <a:solidFill>
                  <a:srgbClr val="002060"/>
                </a:solidFill>
              </a:rPr>
              <a:t>Terracing - Method</a:t>
            </a:r>
          </a:p>
        </p:txBody>
      </p:sp>
      <p:sp>
        <p:nvSpPr>
          <p:cNvPr id="4" name="Slide Number Placeholder 3"/>
          <p:cNvSpPr>
            <a:spLocks noGrp="1"/>
          </p:cNvSpPr>
          <p:nvPr>
            <p:ph type="sldNum" sz="quarter" idx="12"/>
          </p:nvPr>
        </p:nvSpPr>
        <p:spPr/>
        <p:txBody>
          <a:bodyPr/>
          <a:lstStyle/>
          <a:p>
            <a:fld id="{0457CC5A-304A-42F1-9AA3-2F22D6332E8B}" type="slidenum">
              <a:rPr lang="en-US" smtClean="0"/>
              <a:pPr/>
              <a:t>17</a:t>
            </a:fld>
            <a:endParaRPr lang="en-US" dirty="0"/>
          </a:p>
        </p:txBody>
      </p:sp>
      <p:pic>
        <p:nvPicPr>
          <p:cNvPr id="10" name="Picture 9">
            <a:extLst>
              <a:ext uri="{FF2B5EF4-FFF2-40B4-BE49-F238E27FC236}">
                <a16:creationId xmlns="" xmlns:a16="http://schemas.microsoft.com/office/drawing/2014/main" id="{23D47F73-EA5D-4DC7-8169-78F39D08DC70}"/>
              </a:ext>
            </a:extLst>
          </p:cNvPr>
          <p:cNvPicPr>
            <a:picLocks noChangeAspect="1"/>
          </p:cNvPicPr>
          <p:nvPr/>
        </p:nvPicPr>
        <p:blipFill>
          <a:blip r:embed="rId2"/>
          <a:stretch>
            <a:fillRect/>
          </a:stretch>
        </p:blipFill>
        <p:spPr>
          <a:xfrm>
            <a:off x="2023946" y="2493426"/>
            <a:ext cx="7985079" cy="2478442"/>
          </a:xfrm>
          <a:prstGeom prst="rect">
            <a:avLst/>
          </a:prstGeom>
        </p:spPr>
      </p:pic>
      <p:graphicFrame>
        <p:nvGraphicFramePr>
          <p:cNvPr id="13" name="Table 12">
            <a:extLst>
              <a:ext uri="{FF2B5EF4-FFF2-40B4-BE49-F238E27FC236}">
                <a16:creationId xmlns="" xmlns:a16="http://schemas.microsoft.com/office/drawing/2014/main" id="{68A36387-0797-4C98-BE87-4175FD2DA55F}"/>
              </a:ext>
            </a:extLst>
          </p:cNvPr>
          <p:cNvGraphicFramePr>
            <a:graphicFrameLocks noGrp="1"/>
          </p:cNvGraphicFramePr>
          <p:nvPr>
            <p:extLst>
              <p:ext uri="{D42A27DB-BD31-4B8C-83A1-F6EECF244321}">
                <p14:modId xmlns:p14="http://schemas.microsoft.com/office/powerpoint/2010/main" val="2078217533"/>
              </p:ext>
            </p:extLst>
          </p:nvPr>
        </p:nvGraphicFramePr>
        <p:xfrm>
          <a:off x="1381344" y="5253672"/>
          <a:ext cx="8902065" cy="1285240"/>
        </p:xfrm>
        <a:graphic>
          <a:graphicData uri="http://schemas.openxmlformats.org/drawingml/2006/table">
            <a:tbl>
              <a:tblPr firstRow="1" bandRow="1">
                <a:tableStyleId>{21E4AEA4-8DFA-4A89-87EB-49C32662AFE0}</a:tableStyleId>
              </a:tblPr>
              <a:tblGrid>
                <a:gridCol w="1072515">
                  <a:extLst>
                    <a:ext uri="{9D8B030D-6E8A-4147-A177-3AD203B41FA5}">
                      <a16:colId xmlns="" xmlns:a16="http://schemas.microsoft.com/office/drawing/2014/main" val="1434576136"/>
                    </a:ext>
                  </a:extLst>
                </a:gridCol>
                <a:gridCol w="1190625">
                  <a:extLst>
                    <a:ext uri="{9D8B030D-6E8A-4147-A177-3AD203B41FA5}">
                      <a16:colId xmlns="" xmlns:a16="http://schemas.microsoft.com/office/drawing/2014/main" val="2419862415"/>
                    </a:ext>
                  </a:extLst>
                </a:gridCol>
                <a:gridCol w="1343025">
                  <a:extLst>
                    <a:ext uri="{9D8B030D-6E8A-4147-A177-3AD203B41FA5}">
                      <a16:colId xmlns="" xmlns:a16="http://schemas.microsoft.com/office/drawing/2014/main" val="352176692"/>
                    </a:ext>
                  </a:extLst>
                </a:gridCol>
                <a:gridCol w="1323975">
                  <a:extLst>
                    <a:ext uri="{9D8B030D-6E8A-4147-A177-3AD203B41FA5}">
                      <a16:colId xmlns="" xmlns:a16="http://schemas.microsoft.com/office/drawing/2014/main" val="1488985021"/>
                    </a:ext>
                  </a:extLst>
                </a:gridCol>
                <a:gridCol w="1114425">
                  <a:extLst>
                    <a:ext uri="{9D8B030D-6E8A-4147-A177-3AD203B41FA5}">
                      <a16:colId xmlns="" xmlns:a16="http://schemas.microsoft.com/office/drawing/2014/main" val="1511578259"/>
                    </a:ext>
                  </a:extLst>
                </a:gridCol>
                <a:gridCol w="1504950">
                  <a:extLst>
                    <a:ext uri="{9D8B030D-6E8A-4147-A177-3AD203B41FA5}">
                      <a16:colId xmlns="" xmlns:a16="http://schemas.microsoft.com/office/drawing/2014/main" val="3298334343"/>
                    </a:ext>
                  </a:extLst>
                </a:gridCol>
                <a:gridCol w="1352550">
                  <a:extLst>
                    <a:ext uri="{9D8B030D-6E8A-4147-A177-3AD203B41FA5}">
                      <a16:colId xmlns="" xmlns:a16="http://schemas.microsoft.com/office/drawing/2014/main" val="1841626316"/>
                    </a:ext>
                  </a:extLst>
                </a:gridCol>
              </a:tblGrid>
              <a:tr h="370840">
                <a:tc>
                  <a:txBody>
                    <a:bodyPr/>
                    <a:lstStyle/>
                    <a:p>
                      <a:pPr algn="ctr"/>
                      <a:r>
                        <a:rPr lang="en-US" b="0" dirty="0"/>
                        <a:t>Bottom Width</a:t>
                      </a:r>
                    </a:p>
                  </a:txBody>
                  <a:tcPr anchor="ctr"/>
                </a:tc>
                <a:tc>
                  <a:txBody>
                    <a:bodyPr/>
                    <a:lstStyle/>
                    <a:p>
                      <a:pPr algn="ctr"/>
                      <a:r>
                        <a:rPr lang="en-US" b="0" dirty="0"/>
                        <a:t>Channel Depth</a:t>
                      </a:r>
                    </a:p>
                  </a:txBody>
                  <a:tcPr anchor="ctr"/>
                </a:tc>
                <a:tc>
                  <a:txBody>
                    <a:bodyPr/>
                    <a:lstStyle/>
                    <a:p>
                      <a:pPr algn="ctr"/>
                      <a:r>
                        <a:rPr lang="en-US" b="0" dirty="0"/>
                        <a:t>Side Slope (H:V)</a:t>
                      </a:r>
                    </a:p>
                  </a:txBody>
                  <a:tcPr anchor="ctr"/>
                </a:tc>
                <a:tc>
                  <a:txBody>
                    <a:bodyPr/>
                    <a:lstStyle/>
                    <a:p>
                      <a:pPr algn="ctr"/>
                      <a:r>
                        <a:rPr lang="en-US" b="0" dirty="0"/>
                        <a:t>Terracing Distance (each side)</a:t>
                      </a:r>
                    </a:p>
                  </a:txBody>
                  <a:tcPr anchor="ctr"/>
                </a:tc>
                <a:tc>
                  <a:txBody>
                    <a:bodyPr/>
                    <a:lstStyle/>
                    <a:p>
                      <a:pPr algn="ctr"/>
                      <a:r>
                        <a:rPr lang="en-US" b="0" dirty="0"/>
                        <a:t>Terracing Depth</a:t>
                      </a:r>
                    </a:p>
                  </a:txBody>
                  <a:tcPr anchor="ctr"/>
                </a:tc>
                <a:tc>
                  <a:txBody>
                    <a:bodyPr/>
                    <a:lstStyle/>
                    <a:p>
                      <a:pPr algn="ctr"/>
                      <a:r>
                        <a:rPr lang="en-US" b="0" dirty="0"/>
                        <a:t>Manning’s n</a:t>
                      </a:r>
                    </a:p>
                    <a:p>
                      <a:pPr algn="ctr"/>
                      <a:r>
                        <a:rPr lang="en-US" b="0" dirty="0"/>
                        <a:t>(channel)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Manning’s n (grass terracing)</a:t>
                      </a:r>
                    </a:p>
                  </a:txBody>
                  <a:tcPr anchor="ctr"/>
                </a:tc>
                <a:extLst>
                  <a:ext uri="{0D108BD9-81ED-4DB2-BD59-A6C34878D82A}">
                    <a16:rowId xmlns="" xmlns:a16="http://schemas.microsoft.com/office/drawing/2014/main" val="1252035876"/>
                  </a:ext>
                </a:extLst>
              </a:tr>
              <a:tr h="370840">
                <a:tc>
                  <a:txBody>
                    <a:bodyPr/>
                    <a:lstStyle/>
                    <a:p>
                      <a:pPr algn="ctr"/>
                      <a:r>
                        <a:rPr lang="en-US" dirty="0"/>
                        <a:t>60 ft</a:t>
                      </a:r>
                    </a:p>
                  </a:txBody>
                  <a:tcPr anchor="ctr"/>
                </a:tc>
                <a:tc>
                  <a:txBody>
                    <a:bodyPr/>
                    <a:lstStyle/>
                    <a:p>
                      <a:pPr algn="ctr"/>
                      <a:r>
                        <a:rPr lang="en-US" dirty="0"/>
                        <a:t>14 ft</a:t>
                      </a:r>
                    </a:p>
                  </a:txBody>
                  <a:tcPr anchor="ctr"/>
                </a:tc>
                <a:tc>
                  <a:txBody>
                    <a:bodyPr/>
                    <a:lstStyle/>
                    <a:p>
                      <a:pPr algn="ctr"/>
                      <a:r>
                        <a:rPr lang="en-US" dirty="0"/>
                        <a:t>4</a:t>
                      </a:r>
                    </a:p>
                  </a:txBody>
                  <a:tcPr anchor="ctr"/>
                </a:tc>
                <a:tc>
                  <a:txBody>
                    <a:bodyPr/>
                    <a:lstStyle/>
                    <a:p>
                      <a:pPr algn="ctr"/>
                      <a:r>
                        <a:rPr lang="en-US" dirty="0"/>
                        <a:t>200 ft</a:t>
                      </a:r>
                    </a:p>
                  </a:txBody>
                  <a:tcPr anchor="ctr"/>
                </a:tc>
                <a:tc>
                  <a:txBody>
                    <a:bodyPr/>
                    <a:lstStyle/>
                    <a:p>
                      <a:pPr algn="ctr"/>
                      <a:r>
                        <a:rPr lang="en-US" dirty="0"/>
                        <a:t>10 ft</a:t>
                      </a:r>
                    </a:p>
                  </a:txBody>
                  <a:tcPr anchor="ctr"/>
                </a:tc>
                <a:tc>
                  <a:txBody>
                    <a:bodyPr/>
                    <a:lstStyle/>
                    <a:p>
                      <a:pPr algn="ctr"/>
                      <a:r>
                        <a:rPr lang="en-US" dirty="0"/>
                        <a:t>0.015</a:t>
                      </a:r>
                    </a:p>
                  </a:txBody>
                  <a:tcPr anchor="ctr"/>
                </a:tc>
                <a:tc>
                  <a:txBody>
                    <a:bodyPr/>
                    <a:lstStyle/>
                    <a:p>
                      <a:pPr algn="ctr"/>
                      <a:r>
                        <a:rPr lang="en-US" dirty="0"/>
                        <a:t>0.04</a:t>
                      </a:r>
                    </a:p>
                  </a:txBody>
                  <a:tcPr anchor="ctr"/>
                </a:tc>
                <a:extLst>
                  <a:ext uri="{0D108BD9-81ED-4DB2-BD59-A6C34878D82A}">
                    <a16:rowId xmlns="" xmlns:a16="http://schemas.microsoft.com/office/drawing/2014/main" val="3896744006"/>
                  </a:ext>
                </a:extLst>
              </a:tr>
            </a:tbl>
          </a:graphicData>
        </a:graphic>
      </p:graphicFrame>
      <p:sp>
        <p:nvSpPr>
          <p:cNvPr id="15" name="Content Placeholder 2">
            <a:extLst>
              <a:ext uri="{FF2B5EF4-FFF2-40B4-BE49-F238E27FC236}">
                <a16:creationId xmlns="" xmlns:a16="http://schemas.microsoft.com/office/drawing/2014/main" id="{00C36D36-BA38-4223-8599-154A0B8E064E}"/>
              </a:ext>
            </a:extLst>
          </p:cNvPr>
          <p:cNvSpPr>
            <a:spLocks noGrp="1"/>
          </p:cNvSpPr>
          <p:nvPr>
            <p:ph idx="1"/>
          </p:nvPr>
        </p:nvSpPr>
        <p:spPr>
          <a:xfrm>
            <a:off x="646381" y="1106171"/>
            <a:ext cx="10176950" cy="1285240"/>
          </a:xfrm>
        </p:spPr>
        <p:txBody>
          <a:bodyPr>
            <a:normAutofit fontScale="92500" lnSpcReduction="10000"/>
          </a:bodyPr>
          <a:lstStyle/>
          <a:p>
            <a:pPr>
              <a:lnSpc>
                <a:spcPct val="100000"/>
              </a:lnSpc>
            </a:pPr>
            <a:r>
              <a:rPr lang="en-US" sz="2400" dirty="0"/>
              <a:t>Based on the terracing design, extend a 200 ft terrace to both sides</a:t>
            </a:r>
          </a:p>
          <a:p>
            <a:pPr>
              <a:lnSpc>
                <a:spcPct val="100000"/>
              </a:lnSpc>
            </a:pPr>
            <a:r>
              <a:rPr lang="en-US" sz="2400" dirty="0"/>
              <a:t>Channel meanders remain intact (i.e., no channel straightening)</a:t>
            </a:r>
          </a:p>
          <a:p>
            <a:pPr>
              <a:lnSpc>
                <a:spcPct val="100000"/>
              </a:lnSpc>
            </a:pPr>
            <a:r>
              <a:rPr lang="en-US" sz="2400" dirty="0"/>
              <a:t>Grass terracing has a roughness coefficient of 0.04 on its terraces.</a:t>
            </a:r>
          </a:p>
          <a:p>
            <a:pPr>
              <a:lnSpc>
                <a:spcPct val="100000"/>
              </a:lnSpc>
              <a:buFont typeface="Wingdings" panose="05000000000000000000" pitchFamily="2" charset="2"/>
              <a:buChar char="§"/>
            </a:pPr>
            <a:endParaRPr lang="en-US" sz="1800" dirty="0"/>
          </a:p>
        </p:txBody>
      </p:sp>
      <p:sp>
        <p:nvSpPr>
          <p:cNvPr id="3" name="Freeform: Shape 2">
            <a:extLst>
              <a:ext uri="{FF2B5EF4-FFF2-40B4-BE49-F238E27FC236}">
                <a16:creationId xmlns="" xmlns:a16="http://schemas.microsoft.com/office/drawing/2014/main" id="{09A825FF-C8E7-4459-BC4E-A15C7D5B41AD}"/>
              </a:ext>
            </a:extLst>
          </p:cNvPr>
          <p:cNvSpPr/>
          <p:nvPr/>
        </p:nvSpPr>
        <p:spPr>
          <a:xfrm>
            <a:off x="5353194" y="4049297"/>
            <a:ext cx="1028700" cy="333375"/>
          </a:xfrm>
          <a:custGeom>
            <a:avLst/>
            <a:gdLst>
              <a:gd name="connsiteX0" fmla="*/ 0 w 1028700"/>
              <a:gd name="connsiteY0" fmla="*/ 19050 h 333375"/>
              <a:gd name="connsiteX1" fmla="*/ 0 w 1028700"/>
              <a:gd name="connsiteY1" fmla="*/ 19050 h 333375"/>
              <a:gd name="connsiteX2" fmla="*/ 171450 w 1028700"/>
              <a:gd name="connsiteY2" fmla="*/ 0 h 333375"/>
              <a:gd name="connsiteX3" fmla="*/ 333375 w 1028700"/>
              <a:gd name="connsiteY3" fmla="*/ 0 h 333375"/>
              <a:gd name="connsiteX4" fmla="*/ 647700 w 1028700"/>
              <a:gd name="connsiteY4" fmla="*/ 28575 h 333375"/>
              <a:gd name="connsiteX5" fmla="*/ 914400 w 1028700"/>
              <a:gd name="connsiteY5" fmla="*/ 28575 h 333375"/>
              <a:gd name="connsiteX6" fmla="*/ 1028700 w 1028700"/>
              <a:gd name="connsiteY6" fmla="*/ 28575 h 333375"/>
              <a:gd name="connsiteX7" fmla="*/ 885825 w 1028700"/>
              <a:gd name="connsiteY7" fmla="*/ 323850 h 333375"/>
              <a:gd name="connsiteX8" fmla="*/ 180975 w 1028700"/>
              <a:gd name="connsiteY8" fmla="*/ 333375 h 333375"/>
              <a:gd name="connsiteX9" fmla="*/ 0 w 1028700"/>
              <a:gd name="connsiteY9"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0" h="333375">
                <a:moveTo>
                  <a:pt x="0" y="19050"/>
                </a:moveTo>
                <a:lnTo>
                  <a:pt x="0" y="19050"/>
                </a:lnTo>
                <a:lnTo>
                  <a:pt x="171450" y="0"/>
                </a:lnTo>
                <a:lnTo>
                  <a:pt x="333375" y="0"/>
                </a:lnTo>
                <a:lnTo>
                  <a:pt x="647700" y="28575"/>
                </a:lnTo>
                <a:lnTo>
                  <a:pt x="914400" y="28575"/>
                </a:lnTo>
                <a:lnTo>
                  <a:pt x="1028700" y="28575"/>
                </a:lnTo>
                <a:lnTo>
                  <a:pt x="885825" y="323850"/>
                </a:lnTo>
                <a:lnTo>
                  <a:pt x="180975" y="3333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75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FA14301-CF95-49B7-AC47-468C95C82480}"/>
              </a:ext>
            </a:extLst>
          </p:cNvPr>
          <p:cNvSpPr txBox="1"/>
          <p:nvPr/>
        </p:nvSpPr>
        <p:spPr>
          <a:xfrm>
            <a:off x="1106364" y="411166"/>
            <a:ext cx="9979271" cy="646331"/>
          </a:xfrm>
          <a:prstGeom prst="rect">
            <a:avLst/>
          </a:prstGeom>
          <a:noFill/>
        </p:spPr>
        <p:txBody>
          <a:bodyPr wrap="none" rtlCol="0">
            <a:spAutoFit/>
          </a:bodyPr>
          <a:lstStyle/>
          <a:p>
            <a:pPr algn="ctr">
              <a:lnSpc>
                <a:spcPct val="90000"/>
              </a:lnSpc>
              <a:spcBef>
                <a:spcPct val="0"/>
              </a:spcBef>
            </a:pPr>
            <a:r>
              <a:rPr lang="en-US" sz="4000" b="1" u="sng" dirty="0">
                <a:solidFill>
                  <a:srgbClr val="002060"/>
                </a:solidFill>
                <a:latin typeface="+mj-lt"/>
                <a:ea typeface="+mj-ea"/>
                <a:cs typeface="+mj-cs"/>
              </a:rPr>
              <a:t>Summary of Scenario Individual Testing – Harvey </a:t>
            </a:r>
          </a:p>
        </p:txBody>
      </p:sp>
      <p:graphicFrame>
        <p:nvGraphicFramePr>
          <p:cNvPr id="7" name="Table 6">
            <a:extLst>
              <a:ext uri="{FF2B5EF4-FFF2-40B4-BE49-F238E27FC236}">
                <a16:creationId xmlns="" xmlns:a16="http://schemas.microsoft.com/office/drawing/2014/main" id="{D66B4FD6-7EBD-4CDC-A83A-7C447D515726}"/>
              </a:ext>
            </a:extLst>
          </p:cNvPr>
          <p:cNvGraphicFramePr>
            <a:graphicFrameLocks noGrp="1"/>
          </p:cNvGraphicFramePr>
          <p:nvPr>
            <p:extLst>
              <p:ext uri="{D42A27DB-BD31-4B8C-83A1-F6EECF244321}">
                <p14:modId xmlns:p14="http://schemas.microsoft.com/office/powerpoint/2010/main" val="1476541724"/>
              </p:ext>
            </p:extLst>
          </p:nvPr>
        </p:nvGraphicFramePr>
        <p:xfrm>
          <a:off x="292232" y="1583703"/>
          <a:ext cx="11538407" cy="4624388"/>
        </p:xfrm>
        <a:graphic>
          <a:graphicData uri="http://schemas.openxmlformats.org/drawingml/2006/table">
            <a:tbl>
              <a:tblPr firstRow="1" firstCol="1" bandRow="1">
                <a:tableStyleId>{5C22544A-7EE6-4342-B048-85BDC9FD1C3A}</a:tableStyleId>
              </a:tblPr>
              <a:tblGrid>
                <a:gridCol w="482747">
                  <a:extLst>
                    <a:ext uri="{9D8B030D-6E8A-4147-A177-3AD203B41FA5}">
                      <a16:colId xmlns="" xmlns:a16="http://schemas.microsoft.com/office/drawing/2014/main" val="3044999856"/>
                    </a:ext>
                  </a:extLst>
                </a:gridCol>
                <a:gridCol w="3477844">
                  <a:extLst>
                    <a:ext uri="{9D8B030D-6E8A-4147-A177-3AD203B41FA5}">
                      <a16:colId xmlns="" xmlns:a16="http://schemas.microsoft.com/office/drawing/2014/main" val="713392167"/>
                    </a:ext>
                  </a:extLst>
                </a:gridCol>
                <a:gridCol w="1371600">
                  <a:extLst>
                    <a:ext uri="{9D8B030D-6E8A-4147-A177-3AD203B41FA5}">
                      <a16:colId xmlns="" xmlns:a16="http://schemas.microsoft.com/office/drawing/2014/main" val="53652325"/>
                    </a:ext>
                  </a:extLst>
                </a:gridCol>
                <a:gridCol w="1268083">
                  <a:extLst>
                    <a:ext uri="{9D8B030D-6E8A-4147-A177-3AD203B41FA5}">
                      <a16:colId xmlns="" xmlns:a16="http://schemas.microsoft.com/office/drawing/2014/main" val="3604985987"/>
                    </a:ext>
                  </a:extLst>
                </a:gridCol>
                <a:gridCol w="1216324">
                  <a:extLst>
                    <a:ext uri="{9D8B030D-6E8A-4147-A177-3AD203B41FA5}">
                      <a16:colId xmlns="" xmlns:a16="http://schemas.microsoft.com/office/drawing/2014/main" val="2677894948"/>
                    </a:ext>
                  </a:extLst>
                </a:gridCol>
                <a:gridCol w="1233578">
                  <a:extLst>
                    <a:ext uri="{9D8B030D-6E8A-4147-A177-3AD203B41FA5}">
                      <a16:colId xmlns="" xmlns:a16="http://schemas.microsoft.com/office/drawing/2014/main" val="3943475729"/>
                    </a:ext>
                  </a:extLst>
                </a:gridCol>
                <a:gridCol w="1281821">
                  <a:extLst>
                    <a:ext uri="{9D8B030D-6E8A-4147-A177-3AD203B41FA5}">
                      <a16:colId xmlns="" xmlns:a16="http://schemas.microsoft.com/office/drawing/2014/main" val="489171832"/>
                    </a:ext>
                  </a:extLst>
                </a:gridCol>
                <a:gridCol w="1206410">
                  <a:extLst>
                    <a:ext uri="{9D8B030D-6E8A-4147-A177-3AD203B41FA5}">
                      <a16:colId xmlns="" xmlns:a16="http://schemas.microsoft.com/office/drawing/2014/main" val="2179075636"/>
                    </a:ext>
                  </a:extLst>
                </a:gridCol>
              </a:tblGrid>
              <a:tr h="382893">
                <a:tc rowSpan="2">
                  <a:txBody>
                    <a:bodyPr/>
                    <a:lstStyle/>
                    <a:p>
                      <a:pPr marL="0" marR="0" algn="ctr">
                        <a:lnSpc>
                          <a:spcPct val="107000"/>
                        </a:lnSpc>
                        <a:spcBef>
                          <a:spcPts val="0"/>
                        </a:spcBef>
                        <a:spcAft>
                          <a:spcPts val="0"/>
                        </a:spcAft>
                      </a:pPr>
                      <a:r>
                        <a:rPr lang="en-US" sz="1600" dirty="0">
                          <a:effectLst/>
                        </a:rPr>
                        <a:t>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a:effectLst/>
                        </a:rPr>
                        <a:t>#</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marL="0" marR="0" algn="ctr">
                        <a:lnSpc>
                          <a:spcPct val="107000"/>
                        </a:lnSpc>
                        <a:spcBef>
                          <a:spcPts val="0"/>
                        </a:spcBef>
                        <a:spcAft>
                          <a:spcPts val="0"/>
                        </a:spcAft>
                      </a:pPr>
                      <a:r>
                        <a:rPr lang="en-US" sz="1600" dirty="0">
                          <a:effectLst/>
                        </a:rPr>
                        <a:t>Watchpoint Location</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gridSpan="6">
                  <a:txBody>
                    <a:bodyPr/>
                    <a:lstStyle/>
                    <a:p>
                      <a:pPr marL="0" marR="0" algn="ctr">
                        <a:lnSpc>
                          <a:spcPct val="107000"/>
                        </a:lnSpc>
                        <a:spcBef>
                          <a:spcPts val="0"/>
                        </a:spcBef>
                        <a:spcAft>
                          <a:spcPts val="0"/>
                        </a:spcAft>
                      </a:pPr>
                      <a:r>
                        <a:rPr lang="en-US" sz="1600" dirty="0">
                          <a:effectLst/>
                        </a:rPr>
                        <a:t>Change in Peak WSEL (ft)</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949405009"/>
                  </a:ext>
                </a:extLst>
              </a:tr>
              <a:tr h="795458">
                <a:tc vMerge="1">
                  <a:txBody>
                    <a:bodyPr/>
                    <a:lstStyle/>
                    <a:p>
                      <a:pPr marL="0" marR="0" algn="ctr">
                        <a:lnSpc>
                          <a:spcPct val="107000"/>
                        </a:lnSpc>
                        <a:spcBef>
                          <a:spcPts val="0"/>
                        </a:spcBef>
                        <a:spcAft>
                          <a:spcPts val="0"/>
                        </a:spcAft>
                      </a:pP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Three-Bridge Raising</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Terracing</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Bridge Rm + Terracing</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De-Snag</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50% Diversion</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dirty="0">
                          <a:effectLst/>
                        </a:rPr>
                        <a:t>Detention</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1843676125"/>
                  </a:ext>
                </a:extLst>
              </a:tr>
              <a:tr h="382893">
                <a:tc>
                  <a:txBody>
                    <a:bodyPr/>
                    <a:lstStyle/>
                    <a:p>
                      <a:pPr marL="0" marR="0" algn="ctr">
                        <a:lnSpc>
                          <a:spcPct val="107000"/>
                        </a:lnSpc>
                        <a:spcBef>
                          <a:spcPts val="0"/>
                        </a:spcBef>
                        <a:spcAft>
                          <a:spcPts val="0"/>
                        </a:spcAft>
                      </a:pPr>
                      <a:r>
                        <a:rPr lang="en-US" sz="1600" dirty="0">
                          <a:effectLst/>
                        </a:rPr>
                        <a:t>1</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a:effectLst/>
                        </a:rPr>
                        <a:t>Upstream FM 2351 Bridge</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-0.79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-3.78</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-4.11</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-0.86</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-0.11</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-0.03</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3553712643"/>
                  </a:ext>
                </a:extLst>
              </a:tr>
              <a:tr h="382893">
                <a:tc>
                  <a:txBody>
                    <a:bodyPr/>
                    <a:lstStyle/>
                    <a:p>
                      <a:pPr marL="0" marR="0" algn="ctr">
                        <a:lnSpc>
                          <a:spcPct val="107000"/>
                        </a:lnSpc>
                        <a:spcBef>
                          <a:spcPts val="0"/>
                        </a:spcBef>
                        <a:spcAft>
                          <a:spcPts val="0"/>
                        </a:spcAft>
                      </a:pPr>
                      <a:r>
                        <a:rPr lang="en-US" sz="1600">
                          <a:effectLst/>
                        </a:rPr>
                        <a:t>2</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a:effectLst/>
                        </a:rPr>
                        <a:t>Downstream FM 2351Bridge</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-3.38</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-3.37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-1.47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-0.15</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1900053576"/>
                  </a:ext>
                </a:extLst>
              </a:tr>
              <a:tr h="382893">
                <a:tc>
                  <a:txBody>
                    <a:bodyPr/>
                    <a:lstStyle/>
                    <a:p>
                      <a:pPr marL="0" marR="0" algn="ctr">
                        <a:lnSpc>
                          <a:spcPct val="107000"/>
                        </a:lnSpc>
                        <a:spcBef>
                          <a:spcPts val="0"/>
                        </a:spcBef>
                        <a:spcAft>
                          <a:spcPts val="0"/>
                        </a:spcAft>
                      </a:pPr>
                      <a:r>
                        <a:rPr lang="en-US" sz="1600" dirty="0">
                          <a:effectLst/>
                        </a:rPr>
                        <a:t>3</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Upstream Whispering Pines Bridge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-0.20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-1.83</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-1.83</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-0.87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-0.38</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2192204392"/>
                  </a:ext>
                </a:extLst>
              </a:tr>
              <a:tr h="382893">
                <a:tc>
                  <a:txBody>
                    <a:bodyPr/>
                    <a:lstStyle/>
                    <a:p>
                      <a:pPr marL="0" marR="0" algn="ctr">
                        <a:lnSpc>
                          <a:spcPct val="107000"/>
                        </a:lnSpc>
                        <a:spcBef>
                          <a:spcPts val="0"/>
                        </a:spcBef>
                        <a:spcAft>
                          <a:spcPts val="0"/>
                        </a:spcAft>
                      </a:pPr>
                      <a:r>
                        <a:rPr lang="en-US" sz="1600">
                          <a:effectLst/>
                        </a:rPr>
                        <a:t>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Downstream Whispering Pines Bridge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-0.19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-1.56</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-1.56</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-0.75</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-0.47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1999522940"/>
                  </a:ext>
                </a:extLst>
              </a:tr>
              <a:tr h="382893">
                <a:tc>
                  <a:txBody>
                    <a:bodyPr/>
                    <a:lstStyle/>
                    <a:p>
                      <a:pPr marL="0" marR="0" algn="ctr">
                        <a:lnSpc>
                          <a:spcPct val="107000"/>
                        </a:lnSpc>
                        <a:spcBef>
                          <a:spcPts val="0"/>
                        </a:spcBef>
                        <a:spcAft>
                          <a:spcPts val="0"/>
                        </a:spcAft>
                      </a:pPr>
                      <a:r>
                        <a:rPr lang="en-US" sz="1600" dirty="0">
                          <a:effectLst/>
                        </a:rPr>
                        <a:t>5</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Upstream FM 528 Bridge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-0.19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-1.10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-1.10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-0.44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-0.74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-0.05</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3704450428"/>
                  </a:ext>
                </a:extLst>
              </a:tr>
              <a:tr h="382893">
                <a:tc>
                  <a:txBody>
                    <a:bodyPr/>
                    <a:lstStyle/>
                    <a:p>
                      <a:pPr marL="0" marR="0" algn="ctr">
                        <a:lnSpc>
                          <a:spcPct val="107000"/>
                        </a:lnSpc>
                        <a:spcBef>
                          <a:spcPts val="0"/>
                        </a:spcBef>
                        <a:spcAft>
                          <a:spcPts val="0"/>
                        </a:spcAft>
                      </a:pPr>
                      <a:r>
                        <a:rPr lang="en-US" sz="1600" dirty="0">
                          <a:effectLst/>
                        </a:rPr>
                        <a:t>6</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Downstream FM 528 Bridge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-0.90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-0.90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-0.37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-1.03</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-0.06</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4198092658"/>
                  </a:ext>
                </a:extLst>
              </a:tr>
              <a:tr h="382893">
                <a:tc>
                  <a:txBody>
                    <a:bodyPr/>
                    <a:lstStyle/>
                    <a:p>
                      <a:pPr marL="0" marR="0" algn="ctr">
                        <a:lnSpc>
                          <a:spcPct val="107000"/>
                        </a:lnSpc>
                        <a:spcBef>
                          <a:spcPts val="0"/>
                        </a:spcBef>
                        <a:spcAft>
                          <a:spcPts val="0"/>
                        </a:spcAft>
                      </a:pPr>
                      <a:r>
                        <a:rPr lang="en-US" sz="1600" dirty="0">
                          <a:effectLst/>
                        </a:rPr>
                        <a:t>7</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Downstream Bay Area Blvd Bridge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-2.9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-0.09</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2516690321"/>
                  </a:ext>
                </a:extLst>
              </a:tr>
              <a:tr h="382893">
                <a:tc>
                  <a:txBody>
                    <a:bodyPr/>
                    <a:lstStyle/>
                    <a:p>
                      <a:pPr marL="0" marR="0" algn="ctr">
                        <a:lnSpc>
                          <a:spcPct val="107000"/>
                        </a:lnSpc>
                        <a:spcBef>
                          <a:spcPts val="0"/>
                        </a:spcBef>
                        <a:spcAft>
                          <a:spcPts val="0"/>
                        </a:spcAft>
                      </a:pPr>
                      <a:r>
                        <a:rPr lang="en-US" sz="1600" dirty="0">
                          <a:effectLst/>
                        </a:rPr>
                        <a:t>8</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Downstream I-45 Bridge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-3.62</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-0.06</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1307777940"/>
                  </a:ext>
                </a:extLst>
              </a:tr>
              <a:tr h="382893">
                <a:tc>
                  <a:txBody>
                    <a:bodyPr/>
                    <a:lstStyle/>
                    <a:p>
                      <a:pPr marL="0" marR="0" algn="ctr">
                        <a:lnSpc>
                          <a:spcPct val="107000"/>
                        </a:lnSpc>
                        <a:spcBef>
                          <a:spcPts val="0"/>
                        </a:spcBef>
                        <a:spcAft>
                          <a:spcPts val="0"/>
                        </a:spcAft>
                      </a:pPr>
                      <a:r>
                        <a:rPr lang="en-US" sz="1600" dirty="0">
                          <a:effectLst/>
                        </a:rPr>
                        <a:t>9</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600" dirty="0">
                          <a:effectLst/>
                        </a:rPr>
                        <a:t>Clear Lake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0.00</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a:effectLst/>
                        </a:rPr>
                        <a:t>-1.52</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tc>
                  <a:txBody>
                    <a:bodyPr/>
                    <a:lstStyle/>
                    <a:p>
                      <a:pPr marL="0" marR="0" algn="ctr">
                        <a:lnSpc>
                          <a:spcPct val="107000"/>
                        </a:lnSpc>
                        <a:spcBef>
                          <a:spcPts val="0"/>
                        </a:spcBef>
                        <a:spcAft>
                          <a:spcPts val="0"/>
                        </a:spcAft>
                      </a:pPr>
                      <a:r>
                        <a:rPr lang="en-US" sz="1600" dirty="0">
                          <a:effectLst/>
                        </a:rPr>
                        <a:t>-0.04</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28575" marR="28575" marT="0" marB="0" anchor="ctr"/>
                </a:tc>
                <a:extLst>
                  <a:ext uri="{0D108BD9-81ED-4DB2-BD59-A6C34878D82A}">
                    <a16:rowId xmlns="" xmlns:a16="http://schemas.microsoft.com/office/drawing/2014/main" val="4232590751"/>
                  </a:ext>
                </a:extLst>
              </a:tr>
            </a:tbl>
          </a:graphicData>
        </a:graphic>
      </p:graphicFrame>
    </p:spTree>
    <p:extLst>
      <p:ext uri="{BB962C8B-B14F-4D97-AF65-F5344CB8AC3E}">
        <p14:creationId xmlns:p14="http://schemas.microsoft.com/office/powerpoint/2010/main" val="389890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04" y="1079292"/>
            <a:ext cx="11394504" cy="5516379"/>
          </a:xfrm>
        </p:spPr>
        <p:txBody>
          <a:bodyPr>
            <a:noAutofit/>
          </a:bodyPr>
          <a:lstStyle/>
          <a:p>
            <a:pPr lvl="1" indent="-457200">
              <a:spcAft>
                <a:spcPts val="1200"/>
              </a:spcAft>
              <a:buFont typeface="Wingdings" panose="05000000000000000000" pitchFamily="2" charset="2"/>
              <a:buChar char="ü"/>
            </a:pPr>
            <a:r>
              <a:rPr lang="en-US" sz="2200" dirty="0"/>
              <a:t>You can’t just add the numbers on the previous page because different projects interact with each other in both positive and negative ways</a:t>
            </a:r>
          </a:p>
          <a:p>
            <a:pPr lvl="1" indent="-457200">
              <a:spcAft>
                <a:spcPts val="1200"/>
              </a:spcAft>
              <a:buFont typeface="Wingdings" panose="05000000000000000000" pitchFamily="2" charset="2"/>
              <a:buChar char="ü"/>
            </a:pPr>
            <a:r>
              <a:rPr lang="en-US" sz="2200" dirty="0"/>
              <a:t>It turns out that raising the FM 2351, de-snagging and terracing together have the greatest positive impact. </a:t>
            </a:r>
          </a:p>
          <a:p>
            <a:pPr lvl="1" indent="-457200">
              <a:spcAft>
                <a:spcPts val="1200"/>
              </a:spcAft>
              <a:buFont typeface="Wingdings" panose="05000000000000000000" pitchFamily="2" charset="2"/>
              <a:buChar char="ü"/>
            </a:pPr>
            <a:r>
              <a:rPr lang="en-US" sz="2200" dirty="0"/>
              <a:t>Importantly those same projects don’t negatively effect League City.</a:t>
            </a:r>
          </a:p>
          <a:p>
            <a:pPr lvl="1" indent="-457200">
              <a:spcAft>
                <a:spcPts val="1200"/>
              </a:spcAft>
              <a:buFont typeface="Wingdings" panose="05000000000000000000" pitchFamily="2" charset="2"/>
              <a:buChar char="ü"/>
            </a:pPr>
            <a:r>
              <a:rPr lang="en-US" sz="2200" dirty="0"/>
              <a:t>Combination scenario decreases up to ~3.5 ft of water at Friendswood during </a:t>
            </a:r>
            <a:r>
              <a:rPr lang="en-US" altLang="zh-CN" sz="2200" dirty="0"/>
              <a:t>Harvey.</a:t>
            </a:r>
          </a:p>
          <a:p>
            <a:pPr lvl="2" indent="-457200">
              <a:spcAft>
                <a:spcPts val="1200"/>
              </a:spcAft>
            </a:pPr>
            <a:r>
              <a:rPr lang="en-US" altLang="zh-CN" sz="2200" dirty="0"/>
              <a:t>The effect is more pronounced upstream of Whispering Pines and begins to diminish as you move down stream.</a:t>
            </a:r>
          </a:p>
          <a:p>
            <a:pPr lvl="2" indent="-457200">
              <a:spcAft>
                <a:spcPts val="1200"/>
              </a:spcAft>
            </a:pPr>
            <a:r>
              <a:rPr lang="en-US" altLang="zh-CN" sz="2200" dirty="0"/>
              <a:t>Land availability downstream of FM 528 is greater so increasing the terracing width there would likely increase the effect between FM 528 and Bay Area Blvd</a:t>
            </a:r>
          </a:p>
          <a:p>
            <a:pPr lvl="2" indent="-457200">
              <a:spcAft>
                <a:spcPts val="1200"/>
              </a:spcAft>
            </a:pPr>
            <a:r>
              <a:rPr lang="en-US" altLang="zh-CN" sz="2200" dirty="0"/>
              <a:t>Bedient’s will model this in the future</a:t>
            </a:r>
          </a:p>
          <a:p>
            <a:endParaRPr lang="en-US" sz="2200" dirty="0"/>
          </a:p>
        </p:txBody>
      </p:sp>
      <p:sp>
        <p:nvSpPr>
          <p:cNvPr id="6" name="Rectangle 5">
            <a:extLst>
              <a:ext uri="{FF2B5EF4-FFF2-40B4-BE49-F238E27FC236}">
                <a16:creationId xmlns="" xmlns:a16="http://schemas.microsoft.com/office/drawing/2014/main" id="{19589787-570B-465F-A68B-DC41E92FF557}"/>
              </a:ext>
            </a:extLst>
          </p:cNvPr>
          <p:cNvSpPr/>
          <p:nvPr/>
        </p:nvSpPr>
        <p:spPr>
          <a:xfrm>
            <a:off x="327804" y="196341"/>
            <a:ext cx="11681944" cy="461665"/>
          </a:xfrm>
          <a:prstGeom prst="rect">
            <a:avLst/>
          </a:prstGeom>
        </p:spPr>
        <p:txBody>
          <a:bodyPr wrap="square">
            <a:spAutoFit/>
          </a:bodyPr>
          <a:lstStyle/>
          <a:p>
            <a:pPr>
              <a:spcAft>
                <a:spcPts val="1200"/>
              </a:spcAft>
            </a:pPr>
            <a:r>
              <a:rPr lang="en-US" sz="2400" b="1" u="sng" dirty="0">
                <a:solidFill>
                  <a:srgbClr val="002060"/>
                </a:solidFill>
              </a:rPr>
              <a:t>Dr. Bedient’s Team Calculated the Group of Projects That Would Have the Biggest Effect.</a:t>
            </a:r>
          </a:p>
        </p:txBody>
      </p:sp>
    </p:spTree>
    <p:extLst>
      <p:ext uri="{BB962C8B-B14F-4D97-AF65-F5344CB8AC3E}">
        <p14:creationId xmlns:p14="http://schemas.microsoft.com/office/powerpoint/2010/main" val="306303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534B21C5-252E-4E70-B5C8-6AFC9BBFF386}"/>
              </a:ext>
            </a:extLst>
          </p:cNvPr>
          <p:cNvGrpSpPr/>
          <p:nvPr/>
        </p:nvGrpSpPr>
        <p:grpSpPr>
          <a:xfrm>
            <a:off x="466725" y="733427"/>
            <a:ext cx="11391899" cy="5524498"/>
            <a:chOff x="638173" y="-226438"/>
            <a:chExt cx="11172825" cy="5895544"/>
          </a:xfrm>
        </p:grpSpPr>
        <p:pic>
          <p:nvPicPr>
            <p:cNvPr id="7" name="Picture 6">
              <a:extLst>
                <a:ext uri="{FF2B5EF4-FFF2-40B4-BE49-F238E27FC236}">
                  <a16:creationId xmlns="" xmlns:a16="http://schemas.microsoft.com/office/drawing/2014/main" id="{0BCFB36A-D847-45A3-B14D-8C507C79F8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6375" y="2190749"/>
              <a:ext cx="9220200" cy="3478357"/>
            </a:xfrm>
            <a:prstGeom prst="rect">
              <a:avLst/>
            </a:prstGeom>
          </p:spPr>
        </p:pic>
        <p:pic>
          <p:nvPicPr>
            <p:cNvPr id="1028" name="Picture 4" descr="Image result for umbrella picture">
              <a:extLst>
                <a:ext uri="{FF2B5EF4-FFF2-40B4-BE49-F238E27FC236}">
                  <a16:creationId xmlns="" xmlns:a16="http://schemas.microsoft.com/office/drawing/2014/main" id="{2C08474D-2869-4BE5-84F0-77A2FED8B33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5178" b="89968" l="6556" r="91333"/>
                      </a14:imgEffect>
                    </a14:imgLayer>
                  </a14:imgProps>
                </a:ext>
                <a:ext uri="{28A0092B-C50C-407E-A947-70E740481C1C}">
                  <a14:useLocalDpi xmlns:a14="http://schemas.microsoft.com/office/drawing/2010/main"/>
                </a:ext>
              </a:extLst>
            </a:blip>
            <a:srcRect b="45824"/>
            <a:stretch/>
          </p:blipFill>
          <p:spPr bwMode="auto">
            <a:xfrm>
              <a:off x="638173" y="-226438"/>
              <a:ext cx="11172825" cy="415636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 xmlns:a16="http://schemas.microsoft.com/office/drawing/2014/main" id="{617DC106-7A98-45C7-894C-6E89031D0119}"/>
              </a:ext>
            </a:extLst>
          </p:cNvPr>
          <p:cNvSpPr txBox="1"/>
          <p:nvPr/>
        </p:nvSpPr>
        <p:spPr>
          <a:xfrm>
            <a:off x="2075895" y="391180"/>
            <a:ext cx="8354531" cy="523220"/>
          </a:xfrm>
          <a:prstGeom prst="rect">
            <a:avLst/>
          </a:prstGeom>
          <a:noFill/>
        </p:spPr>
        <p:txBody>
          <a:bodyPr wrap="none" rtlCol="0">
            <a:spAutoFit/>
          </a:bodyPr>
          <a:lstStyle/>
          <a:p>
            <a:r>
              <a:rPr lang="en-US" sz="2800" dirty="0">
                <a:solidFill>
                  <a:srgbClr val="002060"/>
                </a:solidFill>
              </a:rPr>
              <a:t>One Recommendation to Solve Flooding in Friendswood</a:t>
            </a:r>
          </a:p>
        </p:txBody>
      </p:sp>
      <p:sp>
        <p:nvSpPr>
          <p:cNvPr id="10" name="TextBox 9">
            <a:extLst>
              <a:ext uri="{FF2B5EF4-FFF2-40B4-BE49-F238E27FC236}">
                <a16:creationId xmlns="" xmlns:a16="http://schemas.microsoft.com/office/drawing/2014/main" id="{91CBDE33-C365-4265-A996-BEA71CEE74BD}"/>
              </a:ext>
            </a:extLst>
          </p:cNvPr>
          <p:cNvSpPr txBox="1"/>
          <p:nvPr/>
        </p:nvSpPr>
        <p:spPr>
          <a:xfrm>
            <a:off x="3207895" y="5606474"/>
            <a:ext cx="6677025" cy="584775"/>
          </a:xfrm>
          <a:prstGeom prst="rect">
            <a:avLst/>
          </a:prstGeom>
          <a:noFill/>
        </p:spPr>
        <p:txBody>
          <a:bodyPr wrap="square" rtlCol="0">
            <a:spAutoFit/>
          </a:bodyPr>
          <a:lstStyle/>
          <a:p>
            <a:r>
              <a:rPr lang="en-US" sz="3200" dirty="0">
                <a:solidFill>
                  <a:srgbClr val="FFFF00"/>
                </a:solidFill>
              </a:rPr>
              <a:t>And…..we are done!  April Fools!</a:t>
            </a:r>
          </a:p>
        </p:txBody>
      </p:sp>
    </p:spTree>
    <p:extLst>
      <p:ext uri="{BB962C8B-B14F-4D97-AF65-F5344CB8AC3E}">
        <p14:creationId xmlns:p14="http://schemas.microsoft.com/office/powerpoint/2010/main" val="2331169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3DDB94-64A7-4534-BF76-4B1587FC6228}"/>
              </a:ext>
            </a:extLst>
          </p:cNvPr>
          <p:cNvPicPr/>
          <p:nvPr/>
        </p:nvPicPr>
        <p:blipFill>
          <a:blip r:embed="rId2">
            <a:extLst>
              <a:ext uri="{28A0092B-C50C-407E-A947-70E740481C1C}">
                <a14:useLocalDpi xmlns:a14="http://schemas.microsoft.com/office/drawing/2010/main" val="0"/>
              </a:ext>
            </a:extLst>
          </a:blip>
          <a:stretch>
            <a:fillRect/>
          </a:stretch>
        </p:blipFill>
        <p:spPr>
          <a:xfrm>
            <a:off x="348793" y="929522"/>
            <a:ext cx="8805888" cy="4998956"/>
          </a:xfrm>
          <a:prstGeom prst="rect">
            <a:avLst/>
          </a:prstGeom>
        </p:spPr>
      </p:pic>
      <p:sp>
        <p:nvSpPr>
          <p:cNvPr id="5" name="TextBox 4">
            <a:extLst>
              <a:ext uri="{FF2B5EF4-FFF2-40B4-BE49-F238E27FC236}">
                <a16:creationId xmlns="" xmlns:a16="http://schemas.microsoft.com/office/drawing/2014/main" id="{765197D8-2F2A-4EA2-B9D5-5707A3092199}"/>
              </a:ext>
            </a:extLst>
          </p:cNvPr>
          <p:cNvSpPr txBox="1"/>
          <p:nvPr/>
        </p:nvSpPr>
        <p:spPr>
          <a:xfrm>
            <a:off x="7583590" y="1269175"/>
            <a:ext cx="1488631" cy="182880"/>
          </a:xfrm>
          <a:prstGeom prst="rect">
            <a:avLst/>
          </a:prstGeom>
          <a:solidFill>
            <a:schemeClr val="bg1"/>
          </a:solidFill>
        </p:spPr>
        <p:txBody>
          <a:bodyPr wrap="square" rtlCol="0">
            <a:spAutoFit/>
          </a:bodyPr>
          <a:lstStyle/>
          <a:p>
            <a:r>
              <a:rPr lang="en-US" sz="800" b="1" dirty="0"/>
              <a:t>Raise FM 2351 + Terracing</a:t>
            </a:r>
          </a:p>
        </p:txBody>
      </p:sp>
      <p:sp>
        <p:nvSpPr>
          <p:cNvPr id="6" name="TextBox 5">
            <a:extLst>
              <a:ext uri="{FF2B5EF4-FFF2-40B4-BE49-F238E27FC236}">
                <a16:creationId xmlns="" xmlns:a16="http://schemas.microsoft.com/office/drawing/2014/main" id="{5DEDF310-BF54-447E-AC3A-7C753290536D}"/>
              </a:ext>
            </a:extLst>
          </p:cNvPr>
          <p:cNvSpPr txBox="1"/>
          <p:nvPr/>
        </p:nvSpPr>
        <p:spPr>
          <a:xfrm>
            <a:off x="9477375" y="1171574"/>
            <a:ext cx="2447925" cy="384720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As Noted increasing terracing width downstream of FM 528 will increase positive effect</a:t>
            </a:r>
          </a:p>
          <a:p>
            <a:pPr marL="285750" indent="-285750">
              <a:spcAft>
                <a:spcPts val="1200"/>
              </a:spcAft>
              <a:buFont typeface="Arial" panose="020B0604020202020204" pitchFamily="34" charset="0"/>
              <a:buChar char="•"/>
            </a:pPr>
            <a:r>
              <a:rPr lang="en-US" dirty="0"/>
              <a:t>Current I45 Bridge was an issue in Harvey.   The current work raises the Bridge and Feeder Bridges and should help water move out better</a:t>
            </a:r>
          </a:p>
        </p:txBody>
      </p:sp>
      <p:sp>
        <p:nvSpPr>
          <p:cNvPr id="7" name="TextBox 6">
            <a:extLst>
              <a:ext uri="{FF2B5EF4-FFF2-40B4-BE49-F238E27FC236}">
                <a16:creationId xmlns="" xmlns:a16="http://schemas.microsoft.com/office/drawing/2014/main" id="{ECA6096F-A6A1-4047-9815-19FCA1A58B07}"/>
              </a:ext>
            </a:extLst>
          </p:cNvPr>
          <p:cNvSpPr txBox="1"/>
          <p:nvPr/>
        </p:nvSpPr>
        <p:spPr>
          <a:xfrm>
            <a:off x="2247900" y="205698"/>
            <a:ext cx="7587333" cy="400110"/>
          </a:xfrm>
          <a:prstGeom prst="rect">
            <a:avLst/>
          </a:prstGeom>
          <a:noFill/>
        </p:spPr>
        <p:txBody>
          <a:bodyPr wrap="none" rtlCol="0">
            <a:spAutoFit/>
          </a:bodyPr>
          <a:lstStyle/>
          <a:p>
            <a:r>
              <a:rPr lang="en-US" sz="2000" b="1" u="sng" dirty="0">
                <a:solidFill>
                  <a:srgbClr val="002060"/>
                </a:solidFill>
              </a:rPr>
              <a:t>Effect of Raising FM 2351 Bridge and Terracing on Harvey Flood Levels</a:t>
            </a:r>
          </a:p>
        </p:txBody>
      </p:sp>
    </p:spTree>
    <p:extLst>
      <p:ext uri="{BB962C8B-B14F-4D97-AF65-F5344CB8AC3E}">
        <p14:creationId xmlns:p14="http://schemas.microsoft.com/office/powerpoint/2010/main" val="3202291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21C7422-6D13-4DB6-AEF7-74B008AFEF85}"/>
              </a:ext>
            </a:extLst>
          </p:cNvPr>
          <p:cNvSpPr txBox="1"/>
          <p:nvPr/>
        </p:nvSpPr>
        <p:spPr>
          <a:xfrm>
            <a:off x="1393890" y="160641"/>
            <a:ext cx="10324814" cy="461665"/>
          </a:xfrm>
          <a:prstGeom prst="rect">
            <a:avLst/>
          </a:prstGeom>
          <a:noFill/>
        </p:spPr>
        <p:txBody>
          <a:bodyPr wrap="none" rtlCol="0">
            <a:spAutoFit/>
          </a:bodyPr>
          <a:lstStyle/>
          <a:p>
            <a:r>
              <a:rPr lang="en-US" sz="2400" b="1" u="sng" dirty="0">
                <a:solidFill>
                  <a:srgbClr val="002060"/>
                </a:solidFill>
              </a:rPr>
              <a:t>Reduction as Modeled through Friendswood Would Have the Following Effect</a:t>
            </a:r>
          </a:p>
        </p:txBody>
      </p:sp>
      <p:sp>
        <p:nvSpPr>
          <p:cNvPr id="10" name="TextBox 9">
            <a:extLst>
              <a:ext uri="{FF2B5EF4-FFF2-40B4-BE49-F238E27FC236}">
                <a16:creationId xmlns="" xmlns:a16="http://schemas.microsoft.com/office/drawing/2014/main" id="{F8B4C3DB-6D03-4419-A597-66A402457A1A}"/>
              </a:ext>
            </a:extLst>
          </p:cNvPr>
          <p:cNvSpPr txBox="1"/>
          <p:nvPr/>
        </p:nvSpPr>
        <p:spPr>
          <a:xfrm>
            <a:off x="8499369" y="1012747"/>
            <a:ext cx="3372928" cy="5447645"/>
          </a:xfrm>
          <a:prstGeom prst="rect">
            <a:avLst/>
          </a:prstGeom>
          <a:noFill/>
          <a:ln w="15875">
            <a:solidFill>
              <a:schemeClr val="tx1"/>
            </a:solidFill>
          </a:ln>
        </p:spPr>
        <p:txBody>
          <a:bodyPr wrap="square" rtlCol="0">
            <a:spAutoFit/>
          </a:bodyPr>
          <a:lstStyle/>
          <a:p>
            <a:pPr marL="285750" indent="-285750">
              <a:spcAft>
                <a:spcPts val="1200"/>
              </a:spcAft>
              <a:buFont typeface="Arial" panose="020B0604020202020204" pitchFamily="34" charset="0"/>
              <a:buChar char="•"/>
            </a:pPr>
            <a:r>
              <a:rPr lang="en-US" dirty="0"/>
              <a:t>Assuming Best Project Case was completed before Harvey.</a:t>
            </a:r>
          </a:p>
          <a:p>
            <a:pPr marL="285750" indent="-285750">
              <a:spcAft>
                <a:spcPts val="1200"/>
              </a:spcAft>
              <a:buFont typeface="Arial" panose="020B0604020202020204" pitchFamily="34" charset="0"/>
              <a:buChar char="•"/>
            </a:pPr>
            <a:r>
              <a:rPr lang="en-US" dirty="0"/>
              <a:t>Using locations of where the houses flooded and possible reduction basis modelling.</a:t>
            </a:r>
          </a:p>
          <a:p>
            <a:pPr marL="285750" indent="-285750">
              <a:spcAft>
                <a:spcPts val="1200"/>
              </a:spcAft>
              <a:buFont typeface="Arial" panose="020B0604020202020204" pitchFamily="34" charset="0"/>
              <a:buChar char="•"/>
            </a:pPr>
            <a:r>
              <a:rPr lang="en-US" dirty="0"/>
              <a:t>We would have seen 850 houses flood instead of 2830.</a:t>
            </a:r>
          </a:p>
          <a:p>
            <a:pPr marL="285750" indent="-285750">
              <a:spcAft>
                <a:spcPts val="1200"/>
              </a:spcAft>
              <a:buFont typeface="Arial" panose="020B0604020202020204" pitchFamily="34" charset="0"/>
              <a:buChar char="•"/>
            </a:pPr>
            <a:r>
              <a:rPr lang="en-US" dirty="0"/>
              <a:t>And the houses that did flood</a:t>
            </a:r>
          </a:p>
          <a:p>
            <a:pPr marL="742950" lvl="1" indent="-285750">
              <a:spcAft>
                <a:spcPts val="1200"/>
              </a:spcAft>
              <a:buFont typeface="Arial" panose="020B0604020202020204" pitchFamily="34" charset="0"/>
              <a:buChar char="•"/>
            </a:pPr>
            <a:r>
              <a:rPr lang="en-US" dirty="0"/>
              <a:t>250 of them would have gotten 6” of water or less</a:t>
            </a:r>
          </a:p>
          <a:p>
            <a:pPr marL="742950" lvl="1" indent="-285750">
              <a:spcAft>
                <a:spcPts val="1200"/>
              </a:spcAft>
              <a:buFont typeface="Arial" panose="020B0604020202020204" pitchFamily="34" charset="0"/>
              <a:buChar char="•"/>
            </a:pPr>
            <a:r>
              <a:rPr lang="en-US" dirty="0"/>
              <a:t>550 of them would have gotten between 6” to 2 </a:t>
            </a:r>
            <a:r>
              <a:rPr lang="en-US" dirty="0" smtClean="0"/>
              <a:t>feet.</a:t>
            </a:r>
            <a:endParaRPr lang="en-US" dirty="0"/>
          </a:p>
          <a:p>
            <a:pPr marL="285750" indent="-285750">
              <a:spcAft>
                <a:spcPts val="1200"/>
              </a:spcAft>
              <a:buFont typeface="Arial" panose="020B0604020202020204" pitchFamily="34" charset="0"/>
              <a:buChar char="•"/>
            </a:pPr>
            <a:r>
              <a:rPr lang="en-US" b="1" dirty="0">
                <a:solidFill>
                  <a:srgbClr val="C00000"/>
                </a:solidFill>
              </a:rPr>
              <a:t>Please note further work can define this better almost to the house.</a:t>
            </a:r>
          </a:p>
        </p:txBody>
      </p:sp>
      <p:graphicFrame>
        <p:nvGraphicFramePr>
          <p:cNvPr id="9" name="Object 8">
            <a:extLst>
              <a:ext uri="{FF2B5EF4-FFF2-40B4-BE49-F238E27FC236}">
                <a16:creationId xmlns="" xmlns:a16="http://schemas.microsoft.com/office/drawing/2014/main" id="{11A05DDF-0D58-45CC-9323-CD8C59BE7AC3}"/>
              </a:ext>
            </a:extLst>
          </p:cNvPr>
          <p:cNvGraphicFramePr>
            <a:graphicFrameLocks noChangeAspect="1"/>
          </p:cNvGraphicFramePr>
          <p:nvPr>
            <p:extLst>
              <p:ext uri="{D42A27DB-BD31-4B8C-83A1-F6EECF244321}">
                <p14:modId xmlns:p14="http://schemas.microsoft.com/office/powerpoint/2010/main" val="4196278980"/>
              </p:ext>
            </p:extLst>
          </p:nvPr>
        </p:nvGraphicFramePr>
        <p:xfrm>
          <a:off x="205403" y="1455738"/>
          <a:ext cx="7893137" cy="4583112"/>
        </p:xfrm>
        <a:graphic>
          <a:graphicData uri="http://schemas.openxmlformats.org/presentationml/2006/ole">
            <mc:AlternateContent xmlns:mc="http://schemas.openxmlformats.org/markup-compatibility/2006">
              <mc:Choice xmlns:v="urn:schemas-microsoft-com:vml" Requires="v">
                <p:oleObj spid="_x0000_s1040" name="Worksheet" r:id="rId3" imgW="4724340" imgH="2743320" progId="Excel.Sheet.12">
                  <p:embed/>
                </p:oleObj>
              </mc:Choice>
              <mc:Fallback>
                <p:oleObj name="Worksheet" r:id="rId3" imgW="4724340" imgH="2743320" progId="Excel.Sheet.12">
                  <p:embed/>
                  <p:pic>
                    <p:nvPicPr>
                      <p:cNvPr id="0" name=""/>
                      <p:cNvPicPr/>
                      <p:nvPr/>
                    </p:nvPicPr>
                    <p:blipFill>
                      <a:blip r:embed="rId4"/>
                      <a:stretch>
                        <a:fillRect/>
                      </a:stretch>
                    </p:blipFill>
                    <p:spPr>
                      <a:xfrm>
                        <a:off x="205403" y="1455738"/>
                        <a:ext cx="7893137" cy="4583112"/>
                      </a:xfrm>
                      <a:prstGeom prst="rect">
                        <a:avLst/>
                      </a:prstGeom>
                    </p:spPr>
                  </p:pic>
                </p:oleObj>
              </mc:Fallback>
            </mc:AlternateContent>
          </a:graphicData>
        </a:graphic>
      </p:graphicFrame>
      <p:cxnSp>
        <p:nvCxnSpPr>
          <p:cNvPr id="12" name="Straight Arrow Connector 11">
            <a:extLst>
              <a:ext uri="{FF2B5EF4-FFF2-40B4-BE49-F238E27FC236}">
                <a16:creationId xmlns="" xmlns:a16="http://schemas.microsoft.com/office/drawing/2014/main" id="{FF6C47DD-EB6E-499F-8AF0-98151AF4E0EA}"/>
              </a:ext>
            </a:extLst>
          </p:cNvPr>
          <p:cNvCxnSpPr/>
          <p:nvPr/>
        </p:nvCxnSpPr>
        <p:spPr>
          <a:xfrm>
            <a:off x="4981575" y="3429000"/>
            <a:ext cx="0" cy="8763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247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8890"/>
          </a:xfrm>
        </p:spPr>
        <p:txBody>
          <a:bodyPr>
            <a:noAutofit/>
          </a:bodyPr>
          <a:lstStyle/>
          <a:p>
            <a:r>
              <a:rPr lang="en-US" sz="3600" b="1" u="sng" dirty="0">
                <a:solidFill>
                  <a:srgbClr val="002060"/>
                </a:solidFill>
              </a:rPr>
              <a:t>We did Ask For Modeling of 6 Proposed Detention Ponds</a:t>
            </a:r>
          </a:p>
        </p:txBody>
      </p:sp>
      <p:sp>
        <p:nvSpPr>
          <p:cNvPr id="3" name="Content Placeholder 2"/>
          <p:cNvSpPr>
            <a:spLocks noGrp="1"/>
          </p:cNvSpPr>
          <p:nvPr>
            <p:ph idx="1"/>
          </p:nvPr>
        </p:nvSpPr>
        <p:spPr>
          <a:xfrm>
            <a:off x="6076778" y="1438984"/>
            <a:ext cx="5588000" cy="4351338"/>
          </a:xfrm>
        </p:spPr>
        <p:txBody>
          <a:bodyPr/>
          <a:lstStyle/>
          <a:p>
            <a:pPr marL="0" indent="0">
              <a:buNone/>
            </a:pPr>
            <a:r>
              <a:rPr lang="en-US" dirty="0"/>
              <a:t>Six proposed ponds were modeled simultaneously in Vflo using GIS shapefiles provided.</a:t>
            </a:r>
          </a:p>
          <a:p>
            <a:endParaRPr lang="en-US" dirty="0"/>
          </a:p>
        </p:txBody>
      </p:sp>
      <p:sp>
        <p:nvSpPr>
          <p:cNvPr id="4" name="Slide Number Placeholder 3"/>
          <p:cNvSpPr>
            <a:spLocks noGrp="1"/>
          </p:cNvSpPr>
          <p:nvPr>
            <p:ph type="sldNum" sz="quarter" idx="12"/>
          </p:nvPr>
        </p:nvSpPr>
        <p:spPr/>
        <p:txBody>
          <a:bodyPr/>
          <a:lstStyle/>
          <a:p>
            <a:fld id="{0457CC5A-304A-42F1-9AA3-2F22D6332E8B}" type="slidenum">
              <a:rPr lang="en-US" smtClean="0"/>
              <a:pPr/>
              <a:t>22</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438984"/>
            <a:ext cx="4688702" cy="4688702"/>
          </a:xfrm>
          <a:prstGeom prst="rect">
            <a:avLst/>
          </a:prstGeom>
        </p:spPr>
      </p:pic>
      <p:graphicFrame>
        <p:nvGraphicFramePr>
          <p:cNvPr id="6" name="Table 5"/>
          <p:cNvGraphicFramePr>
            <a:graphicFrameLocks noGrp="1"/>
          </p:cNvGraphicFramePr>
          <p:nvPr>
            <p:extLst/>
          </p:nvPr>
        </p:nvGraphicFramePr>
        <p:xfrm>
          <a:off x="6273575" y="2856464"/>
          <a:ext cx="2075822" cy="3017520"/>
        </p:xfrm>
        <a:graphic>
          <a:graphicData uri="http://schemas.openxmlformats.org/drawingml/2006/table">
            <a:tbl>
              <a:tblPr firstRow="1" bandRow="1">
                <a:tableStyleId>{F5AB1C69-6EDB-4FF4-983F-18BD219EF322}</a:tableStyleId>
              </a:tblPr>
              <a:tblGrid>
                <a:gridCol w="905833">
                  <a:extLst>
                    <a:ext uri="{9D8B030D-6E8A-4147-A177-3AD203B41FA5}">
                      <a16:colId xmlns="" xmlns:a16="http://schemas.microsoft.com/office/drawing/2014/main" val="2890131928"/>
                    </a:ext>
                  </a:extLst>
                </a:gridCol>
                <a:gridCol w="1169989">
                  <a:extLst>
                    <a:ext uri="{9D8B030D-6E8A-4147-A177-3AD203B41FA5}">
                      <a16:colId xmlns="" xmlns:a16="http://schemas.microsoft.com/office/drawing/2014/main" val="1318221356"/>
                    </a:ext>
                  </a:extLst>
                </a:gridCol>
              </a:tblGrid>
              <a:tr h="371746">
                <a:tc>
                  <a:txBody>
                    <a:bodyPr/>
                    <a:lstStyle/>
                    <a:p>
                      <a:r>
                        <a:rPr lang="en-US" sz="1800" dirty="0">
                          <a:solidFill>
                            <a:schemeClr val="tx1"/>
                          </a:solidFill>
                        </a:rPr>
                        <a:t>Pond #</a:t>
                      </a:r>
                      <a:endParaRPr lang="en-US" sz="1800" b="0" dirty="0">
                        <a:solidFill>
                          <a:schemeClr val="tx1"/>
                        </a:solidFill>
                        <a:latin typeface="+mn-lt"/>
                      </a:endParaRPr>
                    </a:p>
                  </a:txBody>
                  <a:tcPr/>
                </a:tc>
                <a:tc>
                  <a:txBody>
                    <a:bodyPr/>
                    <a:lstStyle/>
                    <a:p>
                      <a:r>
                        <a:rPr lang="en-US" sz="1800" dirty="0">
                          <a:solidFill>
                            <a:schemeClr val="tx1"/>
                          </a:solidFill>
                        </a:rPr>
                        <a:t>Designed</a:t>
                      </a:r>
                      <a:r>
                        <a:rPr lang="en-US" sz="1800" baseline="0" dirty="0">
                          <a:solidFill>
                            <a:schemeClr val="tx1"/>
                          </a:solidFill>
                        </a:rPr>
                        <a:t> </a:t>
                      </a:r>
                      <a:r>
                        <a:rPr lang="en-US" sz="1800" dirty="0">
                          <a:solidFill>
                            <a:schemeClr val="tx1"/>
                          </a:solidFill>
                        </a:rPr>
                        <a:t>Acreage</a:t>
                      </a:r>
                      <a:endParaRPr lang="en-US" sz="1800" b="0" dirty="0">
                        <a:solidFill>
                          <a:schemeClr val="tx1"/>
                        </a:solidFill>
                        <a:latin typeface="+mn-lt"/>
                      </a:endParaRPr>
                    </a:p>
                  </a:txBody>
                  <a:tcPr/>
                </a:tc>
                <a:extLst>
                  <a:ext uri="{0D108BD9-81ED-4DB2-BD59-A6C34878D82A}">
                    <a16:rowId xmlns="" xmlns:a16="http://schemas.microsoft.com/office/drawing/2014/main" val="1862709912"/>
                  </a:ext>
                </a:extLst>
              </a:tr>
              <a:tr h="371746">
                <a:tc>
                  <a:txBody>
                    <a:bodyPr/>
                    <a:lstStyle/>
                    <a:p>
                      <a:pPr algn="ctr"/>
                      <a:r>
                        <a:rPr lang="en-US" sz="2000" dirty="0"/>
                        <a:t>1</a:t>
                      </a:r>
                      <a:endParaRPr lang="en-US" sz="2000" dirty="0">
                        <a:solidFill>
                          <a:schemeClr val="tx1">
                            <a:lumMod val="65000"/>
                            <a:lumOff val="35000"/>
                          </a:schemeClr>
                        </a:solidFill>
                        <a:latin typeface="+mj-lt"/>
                      </a:endParaRPr>
                    </a:p>
                  </a:txBody>
                  <a:tcPr/>
                </a:tc>
                <a:tc>
                  <a:txBody>
                    <a:bodyPr/>
                    <a:lstStyle/>
                    <a:p>
                      <a:pPr algn="ctr"/>
                      <a:r>
                        <a:rPr lang="en-US" sz="2000" dirty="0"/>
                        <a:t>73.0</a:t>
                      </a:r>
                      <a:endParaRPr lang="en-US" sz="2000" dirty="0">
                        <a:solidFill>
                          <a:schemeClr val="tx1">
                            <a:lumMod val="65000"/>
                            <a:lumOff val="35000"/>
                          </a:schemeClr>
                        </a:solidFill>
                        <a:latin typeface="+mj-lt"/>
                      </a:endParaRPr>
                    </a:p>
                  </a:txBody>
                  <a:tcPr/>
                </a:tc>
                <a:extLst>
                  <a:ext uri="{0D108BD9-81ED-4DB2-BD59-A6C34878D82A}">
                    <a16:rowId xmlns="" xmlns:a16="http://schemas.microsoft.com/office/drawing/2014/main" val="1694417470"/>
                  </a:ext>
                </a:extLst>
              </a:tr>
              <a:tr h="371746">
                <a:tc>
                  <a:txBody>
                    <a:bodyPr/>
                    <a:lstStyle/>
                    <a:p>
                      <a:pPr algn="ctr"/>
                      <a:r>
                        <a:rPr lang="en-US" sz="2000" dirty="0"/>
                        <a:t>2</a:t>
                      </a:r>
                      <a:endParaRPr lang="en-US" sz="2000" dirty="0">
                        <a:solidFill>
                          <a:schemeClr val="tx1">
                            <a:lumMod val="65000"/>
                            <a:lumOff val="35000"/>
                          </a:schemeClr>
                        </a:solidFill>
                        <a:latin typeface="+mj-lt"/>
                      </a:endParaRPr>
                    </a:p>
                  </a:txBody>
                  <a:tcPr/>
                </a:tc>
                <a:tc>
                  <a:txBody>
                    <a:bodyPr/>
                    <a:lstStyle/>
                    <a:p>
                      <a:pPr algn="ctr"/>
                      <a:r>
                        <a:rPr lang="en-US" sz="2000" dirty="0"/>
                        <a:t>36.5</a:t>
                      </a:r>
                      <a:endParaRPr lang="en-US" sz="2000" dirty="0">
                        <a:solidFill>
                          <a:schemeClr val="tx1">
                            <a:lumMod val="65000"/>
                            <a:lumOff val="35000"/>
                          </a:schemeClr>
                        </a:solidFill>
                        <a:latin typeface="+mj-lt"/>
                      </a:endParaRPr>
                    </a:p>
                  </a:txBody>
                  <a:tcPr/>
                </a:tc>
                <a:extLst>
                  <a:ext uri="{0D108BD9-81ED-4DB2-BD59-A6C34878D82A}">
                    <a16:rowId xmlns="" xmlns:a16="http://schemas.microsoft.com/office/drawing/2014/main" val="3497406867"/>
                  </a:ext>
                </a:extLst>
              </a:tr>
              <a:tr h="371746">
                <a:tc>
                  <a:txBody>
                    <a:bodyPr/>
                    <a:lstStyle/>
                    <a:p>
                      <a:pPr algn="ctr"/>
                      <a:r>
                        <a:rPr lang="en-US" sz="2000" dirty="0"/>
                        <a:t>3</a:t>
                      </a:r>
                      <a:endParaRPr lang="en-US" sz="2000" dirty="0">
                        <a:solidFill>
                          <a:schemeClr val="tx1">
                            <a:lumMod val="65000"/>
                            <a:lumOff val="35000"/>
                          </a:schemeClr>
                        </a:solidFill>
                        <a:latin typeface="+mj-lt"/>
                      </a:endParaRPr>
                    </a:p>
                  </a:txBody>
                  <a:tcPr/>
                </a:tc>
                <a:tc>
                  <a:txBody>
                    <a:bodyPr/>
                    <a:lstStyle/>
                    <a:p>
                      <a:pPr algn="ctr"/>
                      <a:r>
                        <a:rPr lang="en-US" sz="2000" dirty="0"/>
                        <a:t>64.2</a:t>
                      </a:r>
                      <a:endParaRPr lang="en-US" sz="2000" dirty="0">
                        <a:solidFill>
                          <a:schemeClr val="tx1">
                            <a:lumMod val="65000"/>
                            <a:lumOff val="35000"/>
                          </a:schemeClr>
                        </a:solidFill>
                        <a:latin typeface="+mj-lt"/>
                      </a:endParaRPr>
                    </a:p>
                  </a:txBody>
                  <a:tcPr/>
                </a:tc>
                <a:extLst>
                  <a:ext uri="{0D108BD9-81ED-4DB2-BD59-A6C34878D82A}">
                    <a16:rowId xmlns="" xmlns:a16="http://schemas.microsoft.com/office/drawing/2014/main" val="588909631"/>
                  </a:ext>
                </a:extLst>
              </a:tr>
              <a:tr h="371746">
                <a:tc>
                  <a:txBody>
                    <a:bodyPr/>
                    <a:lstStyle/>
                    <a:p>
                      <a:pPr algn="ctr"/>
                      <a:r>
                        <a:rPr lang="en-US" sz="2000" dirty="0"/>
                        <a:t>4</a:t>
                      </a:r>
                      <a:endParaRPr lang="en-US" sz="2000" dirty="0">
                        <a:solidFill>
                          <a:schemeClr val="tx1">
                            <a:lumMod val="65000"/>
                            <a:lumOff val="35000"/>
                          </a:schemeClr>
                        </a:solidFill>
                        <a:latin typeface="+mj-lt"/>
                      </a:endParaRPr>
                    </a:p>
                  </a:txBody>
                  <a:tcPr/>
                </a:tc>
                <a:tc>
                  <a:txBody>
                    <a:bodyPr/>
                    <a:lstStyle/>
                    <a:p>
                      <a:pPr algn="ctr"/>
                      <a:r>
                        <a:rPr lang="en-US" sz="2000" dirty="0"/>
                        <a:t>53.1</a:t>
                      </a:r>
                      <a:endParaRPr lang="en-US" sz="2000" dirty="0">
                        <a:solidFill>
                          <a:schemeClr val="tx1">
                            <a:lumMod val="65000"/>
                            <a:lumOff val="35000"/>
                          </a:schemeClr>
                        </a:solidFill>
                        <a:latin typeface="+mj-lt"/>
                      </a:endParaRPr>
                    </a:p>
                  </a:txBody>
                  <a:tcPr/>
                </a:tc>
                <a:extLst>
                  <a:ext uri="{0D108BD9-81ED-4DB2-BD59-A6C34878D82A}">
                    <a16:rowId xmlns="" xmlns:a16="http://schemas.microsoft.com/office/drawing/2014/main" val="1840653956"/>
                  </a:ext>
                </a:extLst>
              </a:tr>
              <a:tr h="371746">
                <a:tc>
                  <a:txBody>
                    <a:bodyPr/>
                    <a:lstStyle/>
                    <a:p>
                      <a:pPr algn="ctr"/>
                      <a:r>
                        <a:rPr lang="en-US" sz="2000" dirty="0"/>
                        <a:t>5</a:t>
                      </a:r>
                      <a:endParaRPr lang="en-US" sz="2000" dirty="0">
                        <a:solidFill>
                          <a:schemeClr val="tx1">
                            <a:lumMod val="65000"/>
                            <a:lumOff val="35000"/>
                          </a:schemeClr>
                        </a:solidFill>
                        <a:latin typeface="+mj-lt"/>
                      </a:endParaRPr>
                    </a:p>
                  </a:txBody>
                  <a:tcPr/>
                </a:tc>
                <a:tc>
                  <a:txBody>
                    <a:bodyPr/>
                    <a:lstStyle/>
                    <a:p>
                      <a:pPr algn="ctr"/>
                      <a:r>
                        <a:rPr lang="en-US" sz="2000" dirty="0"/>
                        <a:t>21.2</a:t>
                      </a:r>
                      <a:endParaRPr lang="en-US" sz="2000" dirty="0">
                        <a:solidFill>
                          <a:schemeClr val="tx1">
                            <a:lumMod val="65000"/>
                            <a:lumOff val="35000"/>
                          </a:schemeClr>
                        </a:solidFill>
                        <a:latin typeface="+mj-lt"/>
                      </a:endParaRPr>
                    </a:p>
                  </a:txBody>
                  <a:tcPr/>
                </a:tc>
                <a:extLst>
                  <a:ext uri="{0D108BD9-81ED-4DB2-BD59-A6C34878D82A}">
                    <a16:rowId xmlns="" xmlns:a16="http://schemas.microsoft.com/office/drawing/2014/main" val="2789348199"/>
                  </a:ext>
                </a:extLst>
              </a:tr>
              <a:tr h="371746">
                <a:tc>
                  <a:txBody>
                    <a:bodyPr/>
                    <a:lstStyle/>
                    <a:p>
                      <a:pPr algn="ctr"/>
                      <a:r>
                        <a:rPr lang="en-US" sz="2000" dirty="0"/>
                        <a:t>6</a:t>
                      </a:r>
                      <a:endParaRPr lang="en-US" sz="2000" dirty="0">
                        <a:solidFill>
                          <a:schemeClr val="tx1">
                            <a:lumMod val="65000"/>
                            <a:lumOff val="35000"/>
                          </a:schemeClr>
                        </a:solidFill>
                        <a:latin typeface="+mj-lt"/>
                      </a:endParaRPr>
                    </a:p>
                  </a:txBody>
                  <a:tcPr/>
                </a:tc>
                <a:tc>
                  <a:txBody>
                    <a:bodyPr/>
                    <a:lstStyle/>
                    <a:p>
                      <a:pPr algn="ctr"/>
                      <a:r>
                        <a:rPr lang="en-US" sz="2000" dirty="0"/>
                        <a:t>33.3</a:t>
                      </a:r>
                      <a:endParaRPr lang="en-US" sz="2000" dirty="0">
                        <a:solidFill>
                          <a:schemeClr val="tx1">
                            <a:lumMod val="65000"/>
                            <a:lumOff val="35000"/>
                          </a:schemeClr>
                        </a:solidFill>
                        <a:latin typeface="+mj-lt"/>
                      </a:endParaRPr>
                    </a:p>
                  </a:txBody>
                  <a:tcPr/>
                </a:tc>
                <a:extLst>
                  <a:ext uri="{0D108BD9-81ED-4DB2-BD59-A6C34878D82A}">
                    <a16:rowId xmlns="" xmlns:a16="http://schemas.microsoft.com/office/drawing/2014/main" val="3985102720"/>
                  </a:ext>
                </a:extLst>
              </a:tr>
            </a:tbl>
          </a:graphicData>
        </a:graphic>
      </p:graphicFrame>
      <p:sp>
        <p:nvSpPr>
          <p:cNvPr id="9" name="TextBox 8"/>
          <p:cNvSpPr txBox="1"/>
          <p:nvPr/>
        </p:nvSpPr>
        <p:spPr>
          <a:xfrm>
            <a:off x="8681987" y="2926080"/>
            <a:ext cx="2876913" cy="1938992"/>
          </a:xfrm>
          <a:prstGeom prst="rect">
            <a:avLst/>
          </a:prstGeom>
          <a:noFill/>
        </p:spPr>
        <p:txBody>
          <a:bodyPr wrap="square" rtlCol="0">
            <a:spAutoFit/>
          </a:bodyPr>
          <a:lstStyle/>
          <a:p>
            <a:r>
              <a:rPr lang="en-US" sz="2400" dirty="0">
                <a:solidFill>
                  <a:schemeClr val="tx1">
                    <a:lumMod val="65000"/>
                    <a:lumOff val="35000"/>
                  </a:schemeClr>
                </a:solidFill>
                <a:latin typeface="+mj-lt"/>
              </a:rPr>
              <a:t>*When modeling, drainage areas into ponds were assumed to be about 3x the designed acreage.</a:t>
            </a:r>
          </a:p>
        </p:txBody>
      </p:sp>
    </p:spTree>
    <p:extLst>
      <p:ext uri="{BB962C8B-B14F-4D97-AF65-F5344CB8AC3E}">
        <p14:creationId xmlns:p14="http://schemas.microsoft.com/office/powerpoint/2010/main" val="3775299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77" y="365125"/>
            <a:ext cx="11054023" cy="563727"/>
          </a:xfrm>
        </p:spPr>
        <p:txBody>
          <a:bodyPr>
            <a:normAutofit fontScale="90000"/>
          </a:bodyPr>
          <a:lstStyle/>
          <a:p>
            <a:pPr algn="ctr"/>
            <a:r>
              <a:rPr lang="en-US" b="1" u="sng" dirty="0">
                <a:solidFill>
                  <a:srgbClr val="002060"/>
                </a:solidFill>
              </a:rPr>
              <a:t>As Example Detention Pond at Whispering Pines</a:t>
            </a:r>
          </a:p>
        </p:txBody>
      </p:sp>
      <p:sp>
        <p:nvSpPr>
          <p:cNvPr id="4" name="Slide Number Placeholder 3"/>
          <p:cNvSpPr>
            <a:spLocks noGrp="1"/>
          </p:cNvSpPr>
          <p:nvPr>
            <p:ph type="sldNum" sz="quarter" idx="12"/>
          </p:nvPr>
        </p:nvSpPr>
        <p:spPr/>
        <p:txBody>
          <a:bodyPr/>
          <a:lstStyle/>
          <a:p>
            <a:fld id="{0457CC5A-304A-42F1-9AA3-2F22D6332E8B}" type="slidenum">
              <a:rPr lang="en-US" smtClean="0"/>
              <a:pPr/>
              <a:t>23</a:t>
            </a:fld>
            <a:endParaRPr lang="en-US" dirty="0"/>
          </a:p>
        </p:txBody>
      </p:sp>
      <p:pic>
        <p:nvPicPr>
          <p:cNvPr id="23"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575941" y="1411704"/>
            <a:ext cx="3316282" cy="3319416"/>
          </a:xfrm>
          <a:prstGeom prst="rect">
            <a:avLst/>
          </a:prstGeom>
        </p:spPr>
      </p:pic>
      <p:sp>
        <p:nvSpPr>
          <p:cNvPr id="12" name="Oval 11"/>
          <p:cNvSpPr>
            <a:spLocks noChangeAspect="1"/>
          </p:cNvSpPr>
          <p:nvPr/>
        </p:nvSpPr>
        <p:spPr>
          <a:xfrm>
            <a:off x="10550390" y="2737267"/>
            <a:ext cx="184916" cy="18543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319" y="1690688"/>
            <a:ext cx="8226081" cy="2475756"/>
          </a:xfrm>
          <a:prstGeom prst="rect">
            <a:avLst/>
          </a:prstGeom>
        </p:spPr>
      </p:pic>
      <p:sp>
        <p:nvSpPr>
          <p:cNvPr id="15" name="TextBox 14"/>
          <p:cNvSpPr txBox="1"/>
          <p:nvPr/>
        </p:nvSpPr>
        <p:spPr>
          <a:xfrm>
            <a:off x="2310997" y="1690688"/>
            <a:ext cx="3866123" cy="369332"/>
          </a:xfrm>
          <a:prstGeom prst="rect">
            <a:avLst/>
          </a:prstGeom>
          <a:noFill/>
        </p:spPr>
        <p:txBody>
          <a:bodyPr wrap="none" rtlCol="0">
            <a:spAutoFit/>
          </a:bodyPr>
          <a:lstStyle/>
          <a:p>
            <a:r>
              <a:rPr lang="en-US" dirty="0">
                <a:latin typeface="+mj-lt"/>
              </a:rPr>
              <a:t>Cross-section at Watch-point 4 (Harvey)</a:t>
            </a:r>
          </a:p>
        </p:txBody>
      </p:sp>
      <p:sp>
        <p:nvSpPr>
          <p:cNvPr id="3" name="TextBox 2"/>
          <p:cNvSpPr txBox="1"/>
          <p:nvPr/>
        </p:nvSpPr>
        <p:spPr>
          <a:xfrm>
            <a:off x="5022848" y="5292546"/>
            <a:ext cx="5620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Changes are minimal.</a:t>
            </a:r>
          </a:p>
          <a:p>
            <a:pPr marL="285750" indent="-285750">
              <a:buFont typeface="Arial" panose="020B0604020202020204" pitchFamily="34" charset="0"/>
              <a:buChar char="•"/>
            </a:pPr>
            <a:r>
              <a:rPr lang="en-US" dirty="0"/>
              <a:t>In Harvey Storm even less held due to filling up early.</a:t>
            </a:r>
          </a:p>
          <a:p>
            <a:pPr marL="285750" indent="-285750">
              <a:buFont typeface="Arial" panose="020B0604020202020204" pitchFamily="34" charset="0"/>
              <a:buChar char="•"/>
            </a:pPr>
            <a:r>
              <a:rPr lang="en-US" dirty="0"/>
              <a:t>To have an affect in Harvey would need a 4500 acre pond somewhere upstream.</a:t>
            </a:r>
          </a:p>
        </p:txBody>
      </p:sp>
      <p:sp>
        <p:nvSpPr>
          <p:cNvPr id="7" name="Right Brace 6"/>
          <p:cNvSpPr/>
          <p:nvPr/>
        </p:nvSpPr>
        <p:spPr>
          <a:xfrm>
            <a:off x="4705667" y="5114176"/>
            <a:ext cx="125385" cy="16072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EDA31069-FFF4-4A44-A555-FB4A39FB18C1}"/>
              </a:ext>
            </a:extLst>
          </p:cNvPr>
          <p:cNvGraphicFramePr>
            <a:graphicFrameLocks noGrp="1"/>
          </p:cNvGraphicFramePr>
          <p:nvPr>
            <p:extLst>
              <p:ext uri="{D42A27DB-BD31-4B8C-83A1-F6EECF244321}">
                <p14:modId xmlns:p14="http://schemas.microsoft.com/office/powerpoint/2010/main" val="1966900484"/>
              </p:ext>
            </p:extLst>
          </p:nvPr>
        </p:nvGraphicFramePr>
        <p:xfrm>
          <a:off x="565843" y="4804913"/>
          <a:ext cx="3759972" cy="1916558"/>
        </p:xfrm>
        <a:graphic>
          <a:graphicData uri="http://schemas.openxmlformats.org/drawingml/2006/table">
            <a:tbl>
              <a:tblPr firstRow="1" firstCol="1" bandRow="1">
                <a:tableStyleId>{5C22544A-7EE6-4342-B048-85BDC9FD1C3A}</a:tableStyleId>
              </a:tblPr>
              <a:tblGrid>
                <a:gridCol w="1979353">
                  <a:extLst>
                    <a:ext uri="{9D8B030D-6E8A-4147-A177-3AD203B41FA5}">
                      <a16:colId xmlns="" xmlns:a16="http://schemas.microsoft.com/office/drawing/2014/main" val="4028833577"/>
                    </a:ext>
                  </a:extLst>
                </a:gridCol>
                <a:gridCol w="1780619">
                  <a:extLst>
                    <a:ext uri="{9D8B030D-6E8A-4147-A177-3AD203B41FA5}">
                      <a16:colId xmlns="" xmlns:a16="http://schemas.microsoft.com/office/drawing/2014/main" val="611663307"/>
                    </a:ext>
                  </a:extLst>
                </a:gridCol>
              </a:tblGrid>
              <a:tr h="273794">
                <a:tc>
                  <a:txBody>
                    <a:bodyPr/>
                    <a:lstStyle/>
                    <a:p>
                      <a:pPr marL="0" marR="0" algn="ctr">
                        <a:lnSpc>
                          <a:spcPct val="107000"/>
                        </a:lnSpc>
                        <a:spcBef>
                          <a:spcPts val="0"/>
                        </a:spcBef>
                        <a:spcAft>
                          <a:spcPts val="0"/>
                        </a:spcAft>
                      </a:pPr>
                      <a:r>
                        <a:rPr lang="en-US" sz="1600" dirty="0">
                          <a:effectLst/>
                        </a:rPr>
                        <a:t>Location</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WSEL change (ft)</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05075938"/>
                  </a:ext>
                </a:extLst>
              </a:tr>
              <a:tr h="273794">
                <a:tc>
                  <a:txBody>
                    <a:bodyPr/>
                    <a:lstStyle/>
                    <a:p>
                      <a:pPr marL="0" marR="0">
                        <a:lnSpc>
                          <a:spcPct val="107000"/>
                        </a:lnSpc>
                        <a:spcBef>
                          <a:spcPts val="0"/>
                        </a:spcBef>
                        <a:spcAft>
                          <a:spcPts val="0"/>
                        </a:spcAft>
                      </a:pPr>
                      <a:r>
                        <a:rPr lang="en-US" sz="1600" dirty="0">
                          <a:effectLst/>
                        </a:rPr>
                        <a:t>FM 2351</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-0.01</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37092497"/>
                  </a:ext>
                </a:extLst>
              </a:tr>
              <a:tr h="273794">
                <a:tc>
                  <a:txBody>
                    <a:bodyPr/>
                    <a:lstStyle/>
                    <a:p>
                      <a:pPr marL="0" marR="0">
                        <a:lnSpc>
                          <a:spcPct val="107000"/>
                        </a:lnSpc>
                        <a:spcBef>
                          <a:spcPts val="0"/>
                        </a:spcBef>
                        <a:spcAft>
                          <a:spcPts val="0"/>
                        </a:spcAft>
                      </a:pPr>
                      <a:r>
                        <a:rPr lang="en-US" sz="1600" dirty="0">
                          <a:effectLst/>
                        </a:rPr>
                        <a:t>Whispering Pines</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-0.02</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15882256"/>
                  </a:ext>
                </a:extLst>
              </a:tr>
              <a:tr h="273794">
                <a:tc>
                  <a:txBody>
                    <a:bodyPr/>
                    <a:lstStyle/>
                    <a:p>
                      <a:pPr marL="0" marR="0">
                        <a:lnSpc>
                          <a:spcPct val="107000"/>
                        </a:lnSpc>
                        <a:spcBef>
                          <a:spcPts val="0"/>
                        </a:spcBef>
                        <a:spcAft>
                          <a:spcPts val="0"/>
                        </a:spcAft>
                      </a:pPr>
                      <a:r>
                        <a:rPr lang="en-US" sz="1600" dirty="0">
                          <a:effectLst/>
                        </a:rPr>
                        <a:t>FM 528</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-0.05</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34426906"/>
                  </a:ext>
                </a:extLst>
              </a:tr>
              <a:tr h="273794">
                <a:tc>
                  <a:txBody>
                    <a:bodyPr/>
                    <a:lstStyle/>
                    <a:p>
                      <a:pPr marL="0" marR="0">
                        <a:lnSpc>
                          <a:spcPct val="107000"/>
                        </a:lnSpc>
                        <a:spcBef>
                          <a:spcPts val="0"/>
                        </a:spcBef>
                        <a:spcAft>
                          <a:spcPts val="0"/>
                        </a:spcAft>
                      </a:pPr>
                      <a:r>
                        <a:rPr lang="en-US" sz="1600">
                          <a:effectLst/>
                        </a:rPr>
                        <a:t>Bay Area Blvd.</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-0.14</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02396206"/>
                  </a:ext>
                </a:extLst>
              </a:tr>
              <a:tr h="273794">
                <a:tc>
                  <a:txBody>
                    <a:bodyPr/>
                    <a:lstStyle/>
                    <a:p>
                      <a:pPr marL="0" marR="0">
                        <a:lnSpc>
                          <a:spcPct val="107000"/>
                        </a:lnSpc>
                        <a:spcBef>
                          <a:spcPts val="0"/>
                        </a:spcBef>
                        <a:spcAft>
                          <a:spcPts val="0"/>
                        </a:spcAft>
                      </a:pPr>
                      <a:r>
                        <a:rPr lang="en-US" sz="1600">
                          <a:effectLst/>
                        </a:rPr>
                        <a:t>I-45</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-0.20</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43550337"/>
                  </a:ext>
                </a:extLst>
              </a:tr>
              <a:tr h="273794">
                <a:tc>
                  <a:txBody>
                    <a:bodyPr/>
                    <a:lstStyle/>
                    <a:p>
                      <a:pPr marL="0" marR="0">
                        <a:lnSpc>
                          <a:spcPct val="107000"/>
                        </a:lnSpc>
                        <a:spcBef>
                          <a:spcPts val="0"/>
                        </a:spcBef>
                        <a:spcAft>
                          <a:spcPts val="0"/>
                        </a:spcAft>
                      </a:pPr>
                      <a:r>
                        <a:rPr lang="en-US" sz="1600" dirty="0">
                          <a:effectLst/>
                        </a:rPr>
                        <a:t>Clear Lake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-0.15</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26947758"/>
                  </a:ext>
                </a:extLst>
              </a:tr>
            </a:tbl>
          </a:graphicData>
        </a:graphic>
      </p:graphicFrame>
      <p:sp>
        <p:nvSpPr>
          <p:cNvPr id="9" name="TextBox 8">
            <a:extLst>
              <a:ext uri="{FF2B5EF4-FFF2-40B4-BE49-F238E27FC236}">
                <a16:creationId xmlns="" xmlns:a16="http://schemas.microsoft.com/office/drawing/2014/main" id="{970F65F1-1399-475C-9063-09E61E313475}"/>
              </a:ext>
            </a:extLst>
          </p:cNvPr>
          <p:cNvSpPr txBox="1"/>
          <p:nvPr/>
        </p:nvSpPr>
        <p:spPr>
          <a:xfrm>
            <a:off x="1264701" y="4373919"/>
            <a:ext cx="5620000" cy="369332"/>
          </a:xfrm>
          <a:prstGeom prst="rect">
            <a:avLst/>
          </a:prstGeom>
          <a:noFill/>
        </p:spPr>
        <p:txBody>
          <a:bodyPr wrap="none" rtlCol="0">
            <a:spAutoFit/>
          </a:bodyPr>
          <a:lstStyle/>
          <a:p>
            <a:r>
              <a:rPr lang="en-US" dirty="0"/>
              <a:t>Water Elevation Changes Due to Detention – 100 Yr. Storm</a:t>
            </a:r>
          </a:p>
        </p:txBody>
      </p:sp>
    </p:spTree>
    <p:extLst>
      <p:ext uri="{BB962C8B-B14F-4D97-AF65-F5344CB8AC3E}">
        <p14:creationId xmlns:p14="http://schemas.microsoft.com/office/powerpoint/2010/main" val="4086417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56" y="144052"/>
            <a:ext cx="11654287" cy="440104"/>
          </a:xfrm>
        </p:spPr>
        <p:txBody>
          <a:bodyPr>
            <a:noAutofit/>
          </a:bodyPr>
          <a:lstStyle/>
          <a:p>
            <a:pPr algn="ctr"/>
            <a:r>
              <a:rPr lang="en-US" sz="3600" b="1" u="sng" dirty="0">
                <a:solidFill>
                  <a:srgbClr val="002060"/>
                </a:solidFill>
              </a:rPr>
              <a:t>Diversion</a:t>
            </a:r>
          </a:p>
        </p:txBody>
      </p:sp>
      <p:sp>
        <p:nvSpPr>
          <p:cNvPr id="6" name="Content Placeholder 5">
            <a:extLst>
              <a:ext uri="{FF2B5EF4-FFF2-40B4-BE49-F238E27FC236}">
                <a16:creationId xmlns="" xmlns:a16="http://schemas.microsoft.com/office/drawing/2014/main" id="{997C50E8-17FD-484E-9391-0865AE9F1CB0}"/>
              </a:ext>
            </a:extLst>
          </p:cNvPr>
          <p:cNvSpPr>
            <a:spLocks noGrp="1"/>
          </p:cNvSpPr>
          <p:nvPr>
            <p:ph idx="1"/>
          </p:nvPr>
        </p:nvSpPr>
        <p:spPr>
          <a:xfrm>
            <a:off x="327805" y="724322"/>
            <a:ext cx="11654286" cy="908784"/>
          </a:xfrm>
          <a:solidFill>
            <a:schemeClr val="accent1">
              <a:tint val="20000"/>
            </a:schemeClr>
          </a:solidFill>
          <a:ln>
            <a:solidFill>
              <a:schemeClr val="tx1"/>
            </a:solidFill>
          </a:ln>
        </p:spPr>
        <p:txBody>
          <a:bodyPr/>
          <a:lstStyle/>
          <a:p>
            <a:pPr marL="0" indent="0" algn="ctr">
              <a:buNone/>
            </a:pPr>
            <a:r>
              <a:rPr lang="en-US" dirty="0"/>
              <a:t>Modeled diverting water out of Clear Creek at Bay Area Bridge and finding another path to the Gulf other than going down and out Clear Lake.</a:t>
            </a:r>
          </a:p>
          <a:p>
            <a:pPr algn="ctr"/>
            <a:endParaRPr lang="en-US" dirty="0"/>
          </a:p>
        </p:txBody>
      </p:sp>
      <p:graphicFrame>
        <p:nvGraphicFramePr>
          <p:cNvPr id="7" name="Table 6">
            <a:extLst>
              <a:ext uri="{FF2B5EF4-FFF2-40B4-BE49-F238E27FC236}">
                <a16:creationId xmlns="" xmlns:a16="http://schemas.microsoft.com/office/drawing/2014/main" id="{999E63AD-9B69-45F9-8D87-7E51D6295A2B}"/>
              </a:ext>
            </a:extLst>
          </p:cNvPr>
          <p:cNvGraphicFramePr>
            <a:graphicFrameLocks noGrp="1"/>
          </p:cNvGraphicFramePr>
          <p:nvPr>
            <p:extLst>
              <p:ext uri="{D42A27DB-BD31-4B8C-83A1-F6EECF244321}">
                <p14:modId xmlns:p14="http://schemas.microsoft.com/office/powerpoint/2010/main" val="1543647654"/>
              </p:ext>
            </p:extLst>
          </p:nvPr>
        </p:nvGraphicFramePr>
        <p:xfrm>
          <a:off x="6659592" y="1856598"/>
          <a:ext cx="5272177" cy="2746983"/>
        </p:xfrm>
        <a:graphic>
          <a:graphicData uri="http://schemas.openxmlformats.org/drawingml/2006/table">
            <a:tbl>
              <a:tblPr firstRow="1" firstCol="1" bandRow="1">
                <a:tableStyleId>{5C22544A-7EE6-4342-B048-85BDC9FD1C3A}</a:tableStyleId>
              </a:tblPr>
              <a:tblGrid>
                <a:gridCol w="1999795">
                  <a:extLst>
                    <a:ext uri="{9D8B030D-6E8A-4147-A177-3AD203B41FA5}">
                      <a16:colId xmlns="" xmlns:a16="http://schemas.microsoft.com/office/drawing/2014/main" val="3774889066"/>
                    </a:ext>
                  </a:extLst>
                </a:gridCol>
                <a:gridCol w="1044991">
                  <a:extLst>
                    <a:ext uri="{9D8B030D-6E8A-4147-A177-3AD203B41FA5}">
                      <a16:colId xmlns="" xmlns:a16="http://schemas.microsoft.com/office/drawing/2014/main" val="3852312011"/>
                    </a:ext>
                  </a:extLst>
                </a:gridCol>
                <a:gridCol w="1265114">
                  <a:extLst>
                    <a:ext uri="{9D8B030D-6E8A-4147-A177-3AD203B41FA5}">
                      <a16:colId xmlns="" xmlns:a16="http://schemas.microsoft.com/office/drawing/2014/main" val="1562111285"/>
                    </a:ext>
                  </a:extLst>
                </a:gridCol>
                <a:gridCol w="962277">
                  <a:extLst>
                    <a:ext uri="{9D8B030D-6E8A-4147-A177-3AD203B41FA5}">
                      <a16:colId xmlns="" xmlns:a16="http://schemas.microsoft.com/office/drawing/2014/main" val="623150834"/>
                    </a:ext>
                  </a:extLst>
                </a:gridCol>
              </a:tblGrid>
              <a:tr h="623022">
                <a:tc>
                  <a:txBody>
                    <a:bodyPr/>
                    <a:lstStyle/>
                    <a:p>
                      <a:pPr marL="0" marR="0" algn="ctr">
                        <a:lnSpc>
                          <a:spcPct val="107000"/>
                        </a:lnSpc>
                        <a:spcBef>
                          <a:spcPts val="0"/>
                        </a:spcBef>
                        <a:spcAft>
                          <a:spcPts val="0"/>
                        </a:spcAft>
                      </a:pPr>
                      <a:r>
                        <a:rPr lang="en-US" sz="1600" dirty="0">
                          <a:effectLst/>
                        </a:rPr>
                        <a:t> </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1600" dirty="0">
                          <a:effectLst/>
                        </a:rPr>
                        <a:t>WSEL Change (ft), Diversion Pt at Bay Area Blvd</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7003792"/>
                  </a:ext>
                </a:extLst>
              </a:tr>
              <a:tr h="303423">
                <a:tc>
                  <a:txBody>
                    <a:bodyPr/>
                    <a:lstStyle/>
                    <a:p>
                      <a:pPr marL="0" marR="0" algn="ctr">
                        <a:lnSpc>
                          <a:spcPct val="107000"/>
                        </a:lnSpc>
                        <a:spcBef>
                          <a:spcPts val="0"/>
                        </a:spcBef>
                        <a:spcAft>
                          <a:spcPts val="0"/>
                        </a:spcAft>
                      </a:pPr>
                      <a:r>
                        <a:rPr lang="en-US" sz="1600">
                          <a:effectLst/>
                        </a:rPr>
                        <a:t>Location</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 Div</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25% Div</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50% Div</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73676977"/>
                  </a:ext>
                </a:extLst>
              </a:tr>
              <a:tr h="303423">
                <a:tc>
                  <a:txBody>
                    <a:bodyPr/>
                    <a:lstStyle/>
                    <a:p>
                      <a:pPr marL="0" marR="0">
                        <a:lnSpc>
                          <a:spcPct val="107000"/>
                        </a:lnSpc>
                        <a:spcBef>
                          <a:spcPts val="0"/>
                        </a:spcBef>
                        <a:spcAft>
                          <a:spcPts val="0"/>
                        </a:spcAft>
                      </a:pPr>
                      <a:r>
                        <a:rPr lang="en-US" sz="1600" dirty="0">
                          <a:effectLst/>
                        </a:rPr>
                        <a:t>FM 2351</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-0.02</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-0.04</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-0.07</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77827876"/>
                  </a:ext>
                </a:extLst>
              </a:tr>
              <a:tr h="303423">
                <a:tc>
                  <a:txBody>
                    <a:bodyPr/>
                    <a:lstStyle/>
                    <a:p>
                      <a:pPr marL="0" marR="0">
                        <a:lnSpc>
                          <a:spcPct val="107000"/>
                        </a:lnSpc>
                        <a:spcBef>
                          <a:spcPts val="0"/>
                        </a:spcBef>
                        <a:spcAft>
                          <a:spcPts val="0"/>
                        </a:spcAft>
                      </a:pPr>
                      <a:r>
                        <a:rPr lang="en-US" sz="1600" dirty="0">
                          <a:effectLst/>
                        </a:rPr>
                        <a:t>Whispering Pines</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-0.08</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-0.18</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-0.31</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85994949"/>
                  </a:ext>
                </a:extLst>
              </a:tr>
              <a:tr h="303423">
                <a:tc>
                  <a:txBody>
                    <a:bodyPr/>
                    <a:lstStyle/>
                    <a:p>
                      <a:pPr marL="0" marR="0">
                        <a:lnSpc>
                          <a:spcPct val="107000"/>
                        </a:lnSpc>
                        <a:spcBef>
                          <a:spcPts val="0"/>
                        </a:spcBef>
                        <a:spcAft>
                          <a:spcPts val="0"/>
                        </a:spcAft>
                      </a:pPr>
                      <a:r>
                        <a:rPr lang="en-US" sz="1600" dirty="0">
                          <a:effectLst/>
                        </a:rPr>
                        <a:t>FM 528</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-0.17</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-0.37</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-0.64</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31340369"/>
                  </a:ext>
                </a:extLst>
              </a:tr>
              <a:tr h="303423">
                <a:tc>
                  <a:txBody>
                    <a:bodyPr/>
                    <a:lstStyle/>
                    <a:p>
                      <a:pPr marL="0" marR="0">
                        <a:lnSpc>
                          <a:spcPct val="107000"/>
                        </a:lnSpc>
                        <a:spcBef>
                          <a:spcPts val="0"/>
                        </a:spcBef>
                        <a:spcAft>
                          <a:spcPts val="0"/>
                        </a:spcAft>
                      </a:pPr>
                      <a:r>
                        <a:rPr lang="en-US" sz="1600" dirty="0">
                          <a:effectLst/>
                        </a:rPr>
                        <a:t>Bay Area Blvd.</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-0.65</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-1.54</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-2.77</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96448802"/>
                  </a:ext>
                </a:extLst>
              </a:tr>
              <a:tr h="303423">
                <a:tc>
                  <a:txBody>
                    <a:bodyPr/>
                    <a:lstStyle/>
                    <a:p>
                      <a:pPr marL="0" marR="0">
                        <a:lnSpc>
                          <a:spcPct val="107000"/>
                        </a:lnSpc>
                        <a:spcBef>
                          <a:spcPts val="0"/>
                        </a:spcBef>
                        <a:spcAft>
                          <a:spcPts val="0"/>
                        </a:spcAft>
                      </a:pPr>
                      <a:r>
                        <a:rPr lang="en-US" sz="1600">
                          <a:effectLst/>
                        </a:rPr>
                        <a:t>I-45</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-0.68</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-1.63</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-3.03</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761016547"/>
                  </a:ext>
                </a:extLst>
              </a:tr>
              <a:tr h="303423">
                <a:tc>
                  <a:txBody>
                    <a:bodyPr/>
                    <a:lstStyle/>
                    <a:p>
                      <a:pPr marL="0" marR="0">
                        <a:lnSpc>
                          <a:spcPct val="107000"/>
                        </a:lnSpc>
                        <a:spcBef>
                          <a:spcPts val="0"/>
                        </a:spcBef>
                        <a:spcAft>
                          <a:spcPts val="0"/>
                        </a:spcAft>
                      </a:pPr>
                      <a:r>
                        <a:rPr lang="en-US" sz="1600" dirty="0">
                          <a:effectLst/>
                        </a:rPr>
                        <a:t>Clear Lake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-0.40</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-0.65</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-0.67</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14512087"/>
                  </a:ext>
                </a:extLst>
              </a:tr>
            </a:tbl>
          </a:graphicData>
        </a:graphic>
      </p:graphicFrame>
      <p:sp>
        <p:nvSpPr>
          <p:cNvPr id="8" name="TextBox 7">
            <a:extLst>
              <a:ext uri="{FF2B5EF4-FFF2-40B4-BE49-F238E27FC236}">
                <a16:creationId xmlns="" xmlns:a16="http://schemas.microsoft.com/office/drawing/2014/main" id="{0C3D6E5A-CDFD-4A3F-8BC6-4101FD6479F3}"/>
              </a:ext>
            </a:extLst>
          </p:cNvPr>
          <p:cNvSpPr txBox="1"/>
          <p:nvPr/>
        </p:nvSpPr>
        <p:spPr>
          <a:xfrm>
            <a:off x="209909" y="1773272"/>
            <a:ext cx="6327520" cy="2862322"/>
          </a:xfrm>
          <a:prstGeom prst="rect">
            <a:avLst/>
          </a:prstGeom>
          <a:solidFill>
            <a:schemeClr val="bg1">
              <a:lumMod val="85000"/>
            </a:schemeClr>
          </a:solidFill>
        </p:spPr>
        <p:txBody>
          <a:bodyPr wrap="square" rtlCol="0">
            <a:spAutoFit/>
          </a:bodyPr>
          <a:lstStyle/>
          <a:p>
            <a:pPr marL="285750" indent="-285750">
              <a:spcAft>
                <a:spcPts val="600"/>
              </a:spcAft>
              <a:buFont typeface="Arial" panose="020B0604020202020204" pitchFamily="34" charset="0"/>
              <a:buChar char="•"/>
            </a:pPr>
            <a:r>
              <a:rPr lang="en-US" sz="2000" dirty="0"/>
              <a:t>The positive effects occur mainly near and below the diversion point.</a:t>
            </a:r>
          </a:p>
          <a:p>
            <a:pPr marL="285750" indent="-285750">
              <a:spcAft>
                <a:spcPts val="600"/>
              </a:spcAft>
              <a:buFont typeface="Arial" panose="020B0604020202020204" pitchFamily="34" charset="0"/>
              <a:buChar char="•"/>
            </a:pPr>
            <a:r>
              <a:rPr lang="en-US" sz="2000" dirty="0"/>
              <a:t>Further modelling needed to better define</a:t>
            </a:r>
          </a:p>
          <a:p>
            <a:pPr marL="285750" indent="-285750">
              <a:spcAft>
                <a:spcPts val="600"/>
              </a:spcAft>
              <a:buFont typeface="Arial" panose="020B0604020202020204" pitchFamily="34" charset="0"/>
              <a:buChar char="•"/>
            </a:pPr>
            <a:r>
              <a:rPr lang="en-US" sz="2000" dirty="0"/>
              <a:t>Does require moving the water across other watersheds </a:t>
            </a:r>
          </a:p>
          <a:p>
            <a:pPr marL="285750" indent="-285750">
              <a:spcAft>
                <a:spcPts val="600"/>
              </a:spcAft>
              <a:buFont typeface="Arial" panose="020B0604020202020204" pitchFamily="34" charset="0"/>
              <a:buChar char="•"/>
            </a:pPr>
            <a:r>
              <a:rPr lang="en-US" sz="2000" dirty="0"/>
              <a:t>Significant land acquisition needed, little of this actually in Friendswood. </a:t>
            </a:r>
          </a:p>
          <a:p>
            <a:pPr marL="285750" indent="-285750">
              <a:spcAft>
                <a:spcPts val="600"/>
              </a:spcAft>
              <a:buFont typeface="Arial" panose="020B0604020202020204" pitchFamily="34" charset="0"/>
              <a:buChar char="•"/>
            </a:pPr>
            <a:r>
              <a:rPr lang="en-US" sz="2000" dirty="0"/>
              <a:t>Project cost would exceed $300M and would have to be done by USACE.</a:t>
            </a:r>
          </a:p>
        </p:txBody>
      </p:sp>
      <p:sp>
        <p:nvSpPr>
          <p:cNvPr id="10" name="TextBox 9">
            <a:extLst>
              <a:ext uri="{FF2B5EF4-FFF2-40B4-BE49-F238E27FC236}">
                <a16:creationId xmlns="" xmlns:a16="http://schemas.microsoft.com/office/drawing/2014/main" id="{A9F1B3E4-E091-4CC0-B8BC-6A5CE9F9D49F}"/>
              </a:ext>
            </a:extLst>
          </p:cNvPr>
          <p:cNvSpPr txBox="1"/>
          <p:nvPr/>
        </p:nvSpPr>
        <p:spPr>
          <a:xfrm>
            <a:off x="211317" y="4629460"/>
            <a:ext cx="11729078" cy="2169825"/>
          </a:xfrm>
          <a:prstGeom prst="rect">
            <a:avLst/>
          </a:prstGeom>
          <a:solidFill>
            <a:schemeClr val="bg1">
              <a:lumMod val="85000"/>
            </a:schemeClr>
          </a:solidFill>
        </p:spPr>
        <p:txBody>
          <a:bodyPr wrap="square" rtlCol="0">
            <a:spAutoFit/>
          </a:bodyPr>
          <a:lstStyle/>
          <a:p>
            <a:pPr marL="285750" indent="-285750">
              <a:spcAft>
                <a:spcPts val="600"/>
              </a:spcAft>
              <a:buFont typeface="Arial" panose="020B0604020202020204" pitchFamily="34" charset="0"/>
              <a:buChar char="•"/>
            </a:pPr>
            <a:r>
              <a:rPr lang="en-US" sz="2000" dirty="0"/>
              <a:t>Friendswood’s portion of cost would be less than 5%.</a:t>
            </a:r>
          </a:p>
          <a:p>
            <a:pPr marL="285750" indent="-285750">
              <a:spcAft>
                <a:spcPts val="600"/>
              </a:spcAft>
              <a:buFont typeface="Arial" panose="020B0604020202020204" pitchFamily="34" charset="0"/>
              <a:buChar char="•"/>
            </a:pPr>
            <a:r>
              <a:rPr lang="en-US" sz="2000" dirty="0"/>
              <a:t>Other cities and agencies would control this.  </a:t>
            </a:r>
          </a:p>
          <a:p>
            <a:pPr marL="285750" indent="-285750">
              <a:spcAft>
                <a:spcPts val="600"/>
              </a:spcAft>
              <a:buFont typeface="Arial" panose="020B0604020202020204" pitchFamily="34" charset="0"/>
              <a:buChar char="•"/>
            </a:pPr>
            <a:r>
              <a:rPr lang="en-US" sz="2000" dirty="0"/>
              <a:t>There are other diversion type projects that need to be modeled and we will be asking Dr. Bedient’s group to do these</a:t>
            </a:r>
          </a:p>
          <a:p>
            <a:pPr marL="285750" indent="-285750">
              <a:spcAft>
                <a:spcPts val="600"/>
              </a:spcAft>
              <a:buFont typeface="Arial" panose="020B0604020202020204" pitchFamily="34" charset="0"/>
              <a:buChar char="•"/>
            </a:pPr>
            <a:r>
              <a:rPr lang="en-US" sz="2000" dirty="0"/>
              <a:t>Friendswood should remain interested in this and if the project was triggered by other agencies we would want to support</a:t>
            </a:r>
          </a:p>
        </p:txBody>
      </p:sp>
    </p:spTree>
    <p:extLst>
      <p:ext uri="{BB962C8B-B14F-4D97-AF65-F5344CB8AC3E}">
        <p14:creationId xmlns:p14="http://schemas.microsoft.com/office/powerpoint/2010/main" val="942716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97DE7-44A6-45AB-91D4-4940BF3248C2}"/>
              </a:ext>
            </a:extLst>
          </p:cNvPr>
          <p:cNvSpPr>
            <a:spLocks noGrp="1"/>
          </p:cNvSpPr>
          <p:nvPr>
            <p:ph type="title"/>
          </p:nvPr>
        </p:nvSpPr>
        <p:spPr>
          <a:xfrm>
            <a:off x="838200" y="365126"/>
            <a:ext cx="10515600" cy="739056"/>
          </a:xfrm>
        </p:spPr>
        <p:txBody>
          <a:bodyPr/>
          <a:lstStyle/>
          <a:p>
            <a:pPr algn="ctr"/>
            <a:r>
              <a:rPr lang="en-US" b="1" u="sng" dirty="0">
                <a:solidFill>
                  <a:srgbClr val="002060"/>
                </a:solidFill>
              </a:rPr>
              <a:t>What is an Observation</a:t>
            </a:r>
          </a:p>
        </p:txBody>
      </p:sp>
      <p:sp>
        <p:nvSpPr>
          <p:cNvPr id="3" name="Content Placeholder 2">
            <a:extLst>
              <a:ext uri="{FF2B5EF4-FFF2-40B4-BE49-F238E27FC236}">
                <a16:creationId xmlns="" xmlns:a16="http://schemas.microsoft.com/office/drawing/2014/main" id="{9740CEE4-968E-4125-90E5-8580DC143EB2}"/>
              </a:ext>
            </a:extLst>
          </p:cNvPr>
          <p:cNvSpPr>
            <a:spLocks noGrp="1"/>
          </p:cNvSpPr>
          <p:nvPr>
            <p:ph idx="1"/>
          </p:nvPr>
        </p:nvSpPr>
        <p:spPr>
          <a:xfrm>
            <a:off x="327804" y="1316666"/>
            <a:ext cx="11473132" cy="5176208"/>
          </a:xfrm>
        </p:spPr>
        <p:txBody>
          <a:bodyPr>
            <a:normAutofit fontScale="92500" lnSpcReduction="10000"/>
          </a:bodyPr>
          <a:lstStyle/>
          <a:p>
            <a:pPr>
              <a:spcAft>
                <a:spcPts val="600"/>
              </a:spcAft>
            </a:pPr>
            <a:r>
              <a:rPr lang="en-US" dirty="0"/>
              <a:t>It is a conclusion the team has reached basis its research, much of which has been presented to council already,  and is supported by a majority of our team.</a:t>
            </a:r>
          </a:p>
          <a:p>
            <a:pPr>
              <a:spcAft>
                <a:spcPts val="600"/>
              </a:spcAft>
            </a:pPr>
            <a:r>
              <a:rPr lang="en-US" dirty="0"/>
              <a:t>Each Observation has multiple premises that help us reach the conclusion</a:t>
            </a:r>
          </a:p>
          <a:p>
            <a:pPr>
              <a:spcAft>
                <a:spcPts val="600"/>
              </a:spcAft>
            </a:pPr>
            <a:r>
              <a:rPr lang="en-US" dirty="0"/>
              <a:t>Observations can be in the area of mitigation projects, costs, implementation, political concerns, safety, and environmental….and more.</a:t>
            </a:r>
          </a:p>
          <a:p>
            <a:pPr>
              <a:spcAft>
                <a:spcPts val="600"/>
              </a:spcAft>
            </a:pPr>
            <a:r>
              <a:rPr lang="en-US" dirty="0"/>
              <a:t>To change an observation to something better one needs to attack the premises.</a:t>
            </a:r>
          </a:p>
          <a:p>
            <a:pPr>
              <a:spcAft>
                <a:spcPts val="600"/>
              </a:spcAft>
            </a:pPr>
            <a:r>
              <a:rPr lang="en-US" dirty="0"/>
              <a:t>From the Observations and Premises we have formulated recommendations.</a:t>
            </a:r>
          </a:p>
          <a:p>
            <a:pPr marL="0" indent="0">
              <a:buNone/>
            </a:pPr>
            <a:endParaRPr lang="en-US" dirty="0"/>
          </a:p>
          <a:p>
            <a:pPr marL="0" indent="0">
              <a:buNone/>
            </a:pPr>
            <a:r>
              <a:rPr lang="en-US" sz="3000" b="1" dirty="0">
                <a:solidFill>
                  <a:srgbClr val="002060"/>
                </a:solidFill>
              </a:rPr>
              <a:t>Please Note:  As we go through these we sometimes show reminder data but in most cases we assumed Council remembers things we have shown in the past.   If something is confusing please ask. </a:t>
            </a:r>
          </a:p>
        </p:txBody>
      </p:sp>
    </p:spTree>
    <p:extLst>
      <p:ext uri="{BB962C8B-B14F-4D97-AF65-F5344CB8AC3E}">
        <p14:creationId xmlns:p14="http://schemas.microsoft.com/office/powerpoint/2010/main" val="4184260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92826E17-2814-4836-9259-7AA22DB4D260}"/>
              </a:ext>
            </a:extLst>
          </p:cNvPr>
          <p:cNvGraphicFramePr>
            <a:graphicFrameLocks noGrp="1"/>
          </p:cNvGraphicFramePr>
          <p:nvPr>
            <p:extLst>
              <p:ext uri="{D42A27DB-BD31-4B8C-83A1-F6EECF244321}">
                <p14:modId xmlns:p14="http://schemas.microsoft.com/office/powerpoint/2010/main" val="66928820"/>
              </p:ext>
            </p:extLst>
          </p:nvPr>
        </p:nvGraphicFramePr>
        <p:xfrm>
          <a:off x="1766454" y="285750"/>
          <a:ext cx="8659091"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2593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95302" y="2390296"/>
            <a:ext cx="11344273" cy="4143854"/>
          </a:xfrm>
          <a:ln w="22225">
            <a:solidFill>
              <a:schemeClr val="tx1"/>
            </a:solidFill>
          </a:ln>
        </p:spPr>
        <p:txBody>
          <a:bodyPr>
            <a:normAutofit fontScale="85000" lnSpcReduction="20000"/>
          </a:bodyPr>
          <a:lstStyle/>
          <a:p>
            <a:pPr marL="0" indent="0" algn="ctr">
              <a:spcAft>
                <a:spcPts val="1200"/>
              </a:spcAft>
              <a:buNone/>
            </a:pPr>
            <a:r>
              <a:rPr lang="en-US" b="1" i="1" u="sng" dirty="0">
                <a:solidFill>
                  <a:srgbClr val="002060"/>
                </a:solidFill>
              </a:rPr>
              <a:t>Why Do We Say This?</a:t>
            </a:r>
          </a:p>
          <a:p>
            <a:pPr marL="457200" lvl="0" indent="-457200">
              <a:lnSpc>
                <a:spcPct val="100000"/>
              </a:lnSpc>
              <a:spcBef>
                <a:spcPts val="0"/>
              </a:spcBef>
              <a:spcAft>
                <a:spcPts val="1200"/>
              </a:spcAft>
              <a:buFont typeface="+mj-lt"/>
              <a:buAutoNum type="alphaUcPeriod"/>
              <a:defRPr/>
            </a:pPr>
            <a:r>
              <a:rPr lang="en-US" dirty="0"/>
              <a:t>From previous chart….such storms are occurring more frequently than the published probabilities of 0.2% (500 yr.) in any given year. </a:t>
            </a:r>
          </a:p>
          <a:p>
            <a:pPr marL="457200" lvl="0" indent="-457200">
              <a:lnSpc>
                <a:spcPct val="100000"/>
              </a:lnSpc>
              <a:spcBef>
                <a:spcPts val="0"/>
              </a:spcBef>
              <a:spcAft>
                <a:spcPts val="1200"/>
              </a:spcAft>
              <a:buFont typeface="+mj-lt"/>
              <a:buAutoNum type="alphaUcPeriod"/>
              <a:defRPr/>
            </a:pPr>
            <a:r>
              <a:rPr lang="en-US" dirty="0"/>
              <a:t>There have been three major storms (Claudette (1979), Allison (2001) and Harvey (2017) that have occurred in the last 40 years (Statistically at a 7.5% per year likelihood.)</a:t>
            </a:r>
          </a:p>
          <a:p>
            <a:pPr marL="457200" lvl="0" indent="-457200">
              <a:lnSpc>
                <a:spcPct val="100000"/>
              </a:lnSpc>
              <a:spcBef>
                <a:spcPts val="0"/>
              </a:spcBef>
              <a:spcAft>
                <a:spcPts val="1200"/>
              </a:spcAft>
              <a:buFont typeface="+mj-lt"/>
              <a:buAutoNum type="alphaUcPeriod"/>
              <a:defRPr/>
            </a:pPr>
            <a:r>
              <a:rPr lang="en-US" dirty="0"/>
              <a:t>Storms of lesser severity can cause localized flooding but do not create the wholesale flooding of significant portions of the city. </a:t>
            </a:r>
          </a:p>
          <a:p>
            <a:pPr marL="457200" lvl="0" indent="-457200">
              <a:lnSpc>
                <a:spcPct val="100000"/>
              </a:lnSpc>
              <a:spcBef>
                <a:spcPts val="0"/>
              </a:spcBef>
              <a:spcAft>
                <a:spcPts val="1200"/>
              </a:spcAft>
              <a:buFont typeface="+mj-lt"/>
              <a:buAutoNum type="alphaUcPeriod"/>
              <a:defRPr/>
            </a:pPr>
            <a:r>
              <a:rPr lang="en-US" dirty="0"/>
              <a:t>Further development of the watershed will exacerbate the effects of such storms or will cause smaller storms to have the same impact.  Note the changes just in the last decade. </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766950" y="89089"/>
            <a:ext cx="2658100" cy="584775"/>
          </a:xfrm>
          <a:prstGeom prst="rect">
            <a:avLst/>
          </a:prstGeom>
          <a:noFill/>
        </p:spPr>
        <p:txBody>
          <a:bodyPr wrap="none" rtlCol="0">
            <a:spAutoFit/>
          </a:bodyPr>
          <a:lstStyle/>
          <a:p>
            <a:r>
              <a:rPr lang="en-US" sz="3200" b="1" u="sng" dirty="0">
                <a:solidFill>
                  <a:srgbClr val="002060"/>
                </a:solidFill>
                <a:latin typeface="Times New Roman" panose="02020603050405020304" pitchFamily="18" charset="0"/>
                <a:cs typeface="Times New Roman" panose="02020603050405020304" pitchFamily="18" charset="0"/>
              </a:rPr>
              <a:t>Observation 1</a:t>
            </a:r>
          </a:p>
        </p:txBody>
      </p:sp>
      <p:sp>
        <p:nvSpPr>
          <p:cNvPr id="5" name="Rectangle 4">
            <a:extLst>
              <a:ext uri="{FF2B5EF4-FFF2-40B4-BE49-F238E27FC236}">
                <a16:creationId xmlns="" xmlns:a16="http://schemas.microsoft.com/office/drawing/2014/main" id="{7B527E8F-A58C-41FD-A504-24B3B5352257}"/>
              </a:ext>
            </a:extLst>
          </p:cNvPr>
          <p:cNvSpPr/>
          <p:nvPr/>
        </p:nvSpPr>
        <p:spPr>
          <a:xfrm>
            <a:off x="495301" y="800099"/>
            <a:ext cx="11344274" cy="1171575"/>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Friendswood experiences catastrophic flooding when the watershed receives rainstorms of 24 inches or more in less than two days. </a:t>
            </a:r>
          </a:p>
        </p:txBody>
      </p:sp>
    </p:spTree>
    <p:extLst>
      <p:ext uri="{BB962C8B-B14F-4D97-AF65-F5344CB8AC3E}">
        <p14:creationId xmlns:p14="http://schemas.microsoft.com/office/powerpoint/2010/main" val="2343266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95300" y="2637946"/>
            <a:ext cx="11344273" cy="3905729"/>
          </a:xfrm>
          <a:ln w="22225">
            <a:solidFill>
              <a:schemeClr val="tx1"/>
            </a:solidFill>
          </a:ln>
        </p:spPr>
        <p:txBody>
          <a:bodyPr>
            <a:normAutofit lnSpcReduction="10000"/>
          </a:bodyPr>
          <a:lstStyle/>
          <a:p>
            <a:pPr marL="0" indent="0" algn="ctr">
              <a:spcBef>
                <a:spcPts val="0"/>
              </a:spcBef>
              <a:spcAft>
                <a:spcPts val="1200"/>
              </a:spcAft>
              <a:buNone/>
            </a:pPr>
            <a:r>
              <a:rPr lang="en-US" b="1" i="1" u="sng" dirty="0">
                <a:solidFill>
                  <a:srgbClr val="002060"/>
                </a:solidFill>
              </a:rPr>
              <a:t>Why Do We Say This?</a:t>
            </a:r>
          </a:p>
          <a:p>
            <a:pPr marL="457200" indent="-457200">
              <a:lnSpc>
                <a:spcPct val="80000"/>
              </a:lnSpc>
              <a:spcBef>
                <a:spcPts val="0"/>
              </a:spcBef>
              <a:spcAft>
                <a:spcPts val="1200"/>
              </a:spcAft>
              <a:buFont typeface="+mj-lt"/>
              <a:buAutoNum type="alphaUcPeriod"/>
              <a:defRPr/>
            </a:pPr>
            <a:r>
              <a:rPr lang="en-US" sz="2600" dirty="0"/>
              <a:t>Methods to reduce flooding:   </a:t>
            </a:r>
          </a:p>
          <a:p>
            <a:pPr marL="914400" lvl="1" indent="-457200">
              <a:lnSpc>
                <a:spcPct val="80000"/>
              </a:lnSpc>
              <a:spcBef>
                <a:spcPts val="0"/>
              </a:spcBef>
              <a:spcAft>
                <a:spcPts val="1200"/>
              </a:spcAft>
              <a:buFont typeface="+mj-lt"/>
              <a:buAutoNum type="arabicParenR"/>
              <a:defRPr/>
            </a:pPr>
            <a:r>
              <a:rPr lang="en-US" sz="2200" dirty="0"/>
              <a:t>Reduce the amount of water entering Clear Creek in Friendswood during storms (DS)</a:t>
            </a:r>
          </a:p>
          <a:p>
            <a:pPr marL="914400" lvl="1" indent="-457200">
              <a:lnSpc>
                <a:spcPct val="80000"/>
              </a:lnSpc>
              <a:spcBef>
                <a:spcPts val="0"/>
              </a:spcBef>
              <a:spcAft>
                <a:spcPts val="1200"/>
              </a:spcAft>
              <a:buFont typeface="+mj-lt"/>
              <a:buAutoNum type="arabicParenR"/>
              <a:defRPr/>
            </a:pPr>
            <a:r>
              <a:rPr lang="en-US" sz="2200" dirty="0"/>
              <a:t>Increase the ability to flow water out of Clear Creek during storms (R).</a:t>
            </a:r>
            <a:endParaRPr lang="en-US" sz="2600" dirty="0"/>
          </a:p>
          <a:p>
            <a:pPr marL="457200" indent="-457200">
              <a:lnSpc>
                <a:spcPct val="80000"/>
              </a:lnSpc>
              <a:spcBef>
                <a:spcPts val="0"/>
              </a:spcBef>
              <a:spcAft>
                <a:spcPts val="1200"/>
              </a:spcAft>
              <a:buFont typeface="+mj-lt"/>
              <a:buAutoNum type="alphaUcPeriod"/>
              <a:defRPr/>
            </a:pPr>
            <a:r>
              <a:rPr lang="en-US" sz="2600" dirty="0"/>
              <a:t>About 300,000 acre-feet of water came to Friendswood in Harvey.  ~2/3  that in Allison and Claudette.</a:t>
            </a:r>
          </a:p>
          <a:p>
            <a:pPr marL="457200" indent="-457200">
              <a:lnSpc>
                <a:spcPct val="80000"/>
              </a:lnSpc>
              <a:spcBef>
                <a:spcPts val="0"/>
              </a:spcBef>
              <a:spcAft>
                <a:spcPts val="1200"/>
              </a:spcAft>
              <a:buFont typeface="+mj-lt"/>
              <a:buAutoNum type="alphaUcPeriod"/>
              <a:defRPr/>
            </a:pPr>
            <a:r>
              <a:rPr lang="en-US" sz="2600" dirty="0"/>
              <a:t>Acquisition of property will be required to implement these options.</a:t>
            </a:r>
          </a:p>
          <a:p>
            <a:pPr marL="457200" indent="-457200">
              <a:lnSpc>
                <a:spcPct val="80000"/>
              </a:lnSpc>
              <a:spcBef>
                <a:spcPts val="0"/>
              </a:spcBef>
              <a:spcAft>
                <a:spcPts val="1200"/>
              </a:spcAft>
              <a:buFont typeface="+mj-lt"/>
              <a:buAutoNum type="alphaUcPeriod"/>
              <a:defRPr/>
            </a:pPr>
            <a:r>
              <a:rPr lang="en-US" sz="2600" dirty="0"/>
              <a:t>In Harvey, tributaries in Friendswood were not restrictions but backed up when they couldn’t exit to Clear Creek.</a:t>
            </a:r>
          </a:p>
          <a:p>
            <a:pPr marL="0" indent="0">
              <a:lnSpc>
                <a:spcPct val="80000"/>
              </a:lnSpc>
              <a:spcBef>
                <a:spcPts val="0"/>
              </a:spcBef>
              <a:spcAft>
                <a:spcPts val="1200"/>
              </a:spcAft>
              <a:buNone/>
              <a:defRPr/>
            </a:pPr>
            <a:endParaRPr lang="en-US" sz="2600" dirty="0"/>
          </a:p>
        </p:txBody>
      </p:sp>
      <p:sp>
        <p:nvSpPr>
          <p:cNvPr id="4" name="TextBox 3">
            <a:extLst>
              <a:ext uri="{FF2B5EF4-FFF2-40B4-BE49-F238E27FC236}">
                <a16:creationId xmlns="" xmlns:a16="http://schemas.microsoft.com/office/drawing/2014/main" id="{E41A0567-138A-49FD-9D78-6D82A8023352}"/>
              </a:ext>
            </a:extLst>
          </p:cNvPr>
          <p:cNvSpPr txBox="1"/>
          <p:nvPr/>
        </p:nvSpPr>
        <p:spPr>
          <a:xfrm>
            <a:off x="4992172" y="119867"/>
            <a:ext cx="2207656"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Observation 2</a:t>
            </a:r>
          </a:p>
        </p:txBody>
      </p:sp>
      <p:sp>
        <p:nvSpPr>
          <p:cNvPr id="5" name="Rectangle 4">
            <a:extLst>
              <a:ext uri="{FF2B5EF4-FFF2-40B4-BE49-F238E27FC236}">
                <a16:creationId xmlns="" xmlns:a16="http://schemas.microsoft.com/office/drawing/2014/main" id="{7B527E8F-A58C-41FD-A504-24B3B5352257}"/>
              </a:ext>
            </a:extLst>
          </p:cNvPr>
          <p:cNvSpPr/>
          <p:nvPr/>
        </p:nvSpPr>
        <p:spPr>
          <a:xfrm>
            <a:off x="495301" y="800099"/>
            <a:ext cx="11344274" cy="1323976"/>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In Friendswood, and all other areas, flooding of Clear Creek occurs because enough water cannot either be stored upstream or drain fast enough to the ocean during storms as shown in Observation 1.</a:t>
            </a:r>
          </a:p>
        </p:txBody>
      </p:sp>
    </p:spTree>
    <p:extLst>
      <p:ext uri="{BB962C8B-B14F-4D97-AF65-F5344CB8AC3E}">
        <p14:creationId xmlns:p14="http://schemas.microsoft.com/office/powerpoint/2010/main" val="360016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95300" y="2723909"/>
            <a:ext cx="11344273" cy="2972279"/>
          </a:xfrm>
          <a:ln w="22225">
            <a:solidFill>
              <a:schemeClr val="tx1"/>
            </a:solidFill>
          </a:ln>
        </p:spPr>
        <p:txBody>
          <a:bodyPr>
            <a:normAutofit fontScale="92500" lnSpcReduction="10000"/>
          </a:bodyPr>
          <a:lstStyle/>
          <a:p>
            <a:pPr marL="0" indent="0" algn="ctr">
              <a:spcBef>
                <a:spcPts val="0"/>
              </a:spcBef>
              <a:spcAft>
                <a:spcPts val="1200"/>
              </a:spcAft>
              <a:buNone/>
            </a:pPr>
            <a:r>
              <a:rPr lang="en-US" b="1" i="1" u="sng" dirty="0">
                <a:solidFill>
                  <a:srgbClr val="002060"/>
                </a:solidFill>
              </a:rPr>
              <a:t>Why Do We Say This?</a:t>
            </a:r>
          </a:p>
          <a:p>
            <a:pPr marL="457200" indent="-457200">
              <a:lnSpc>
                <a:spcPct val="80000"/>
              </a:lnSpc>
              <a:spcBef>
                <a:spcPts val="0"/>
              </a:spcBef>
              <a:spcAft>
                <a:spcPts val="1200"/>
              </a:spcAft>
              <a:buFont typeface="+mj-lt"/>
              <a:buAutoNum type="alphaUcPeriod"/>
              <a:defRPr/>
            </a:pPr>
            <a:r>
              <a:rPr lang="en-US" sz="2600" dirty="0"/>
              <a:t>Portions were straightened and widened to reclaim wetlands for farm use and later for residential areas.</a:t>
            </a:r>
          </a:p>
          <a:p>
            <a:pPr marL="457200" indent="-457200">
              <a:lnSpc>
                <a:spcPct val="80000"/>
              </a:lnSpc>
              <a:spcBef>
                <a:spcPts val="0"/>
              </a:spcBef>
              <a:spcAft>
                <a:spcPts val="1200"/>
              </a:spcAft>
              <a:buFont typeface="+mj-lt"/>
              <a:buAutoNum type="alphaUcPeriod"/>
              <a:defRPr/>
            </a:pPr>
            <a:r>
              <a:rPr lang="en-US" sz="2600" dirty="0"/>
              <a:t>Some areas have not been altered and retain their natural unimproved watercourse such as we have in Friendswood.</a:t>
            </a:r>
          </a:p>
          <a:p>
            <a:pPr marL="457200" indent="-457200">
              <a:lnSpc>
                <a:spcPct val="80000"/>
              </a:lnSpc>
              <a:spcBef>
                <a:spcPts val="0"/>
              </a:spcBef>
              <a:spcAft>
                <a:spcPts val="1200"/>
              </a:spcAft>
              <a:buFont typeface="+mj-lt"/>
              <a:buAutoNum type="alphaUcPeriod"/>
              <a:defRPr/>
            </a:pPr>
            <a:r>
              <a:rPr lang="en-US" sz="2600" dirty="0"/>
              <a:t>Clear Lake, is extensively developed at the outlets of the Clear Creek watershed to Galveston Bay.  </a:t>
            </a:r>
          </a:p>
          <a:p>
            <a:pPr marL="457200" indent="-457200">
              <a:lnSpc>
                <a:spcPct val="80000"/>
              </a:lnSpc>
              <a:spcBef>
                <a:spcPts val="0"/>
              </a:spcBef>
              <a:spcAft>
                <a:spcPts val="1200"/>
              </a:spcAft>
              <a:buFont typeface="+mj-lt"/>
              <a:buAutoNum type="alphaUcPeriod"/>
              <a:defRPr/>
            </a:pPr>
            <a:r>
              <a:rPr lang="en-US" sz="2600" dirty="0"/>
              <a:t>Again note the Lidar changes in just the last 10 years.</a:t>
            </a:r>
          </a:p>
          <a:p>
            <a:pPr marL="0" indent="0">
              <a:lnSpc>
                <a:spcPct val="80000"/>
              </a:lnSpc>
              <a:spcBef>
                <a:spcPts val="0"/>
              </a:spcBef>
              <a:spcAft>
                <a:spcPts val="1200"/>
              </a:spcAft>
              <a:buNone/>
              <a:defRPr/>
            </a:pPr>
            <a:endParaRPr lang="en-US" sz="2600" dirty="0"/>
          </a:p>
        </p:txBody>
      </p:sp>
      <p:sp>
        <p:nvSpPr>
          <p:cNvPr id="4" name="TextBox 3">
            <a:extLst>
              <a:ext uri="{FF2B5EF4-FFF2-40B4-BE49-F238E27FC236}">
                <a16:creationId xmlns="" xmlns:a16="http://schemas.microsoft.com/office/drawing/2014/main" id="{E41A0567-138A-49FD-9D78-6D82A8023352}"/>
              </a:ext>
            </a:extLst>
          </p:cNvPr>
          <p:cNvSpPr txBox="1"/>
          <p:nvPr/>
        </p:nvSpPr>
        <p:spPr>
          <a:xfrm>
            <a:off x="4992172" y="119867"/>
            <a:ext cx="2207656"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Observation 3</a:t>
            </a:r>
          </a:p>
        </p:txBody>
      </p:sp>
      <p:sp>
        <p:nvSpPr>
          <p:cNvPr id="5" name="Rectangle 4">
            <a:extLst>
              <a:ext uri="{FF2B5EF4-FFF2-40B4-BE49-F238E27FC236}">
                <a16:creationId xmlns="" xmlns:a16="http://schemas.microsoft.com/office/drawing/2014/main" id="{7B527E8F-A58C-41FD-A504-24B3B5352257}"/>
              </a:ext>
            </a:extLst>
          </p:cNvPr>
          <p:cNvSpPr/>
          <p:nvPr/>
        </p:nvSpPr>
        <p:spPr>
          <a:xfrm>
            <a:off x="495301" y="761999"/>
            <a:ext cx="11344274" cy="125730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Over the last 80 years, the Clear Creek watershed has been significantly changed by humans for land use.  This has altered the physics of the flow.</a:t>
            </a:r>
          </a:p>
        </p:txBody>
      </p:sp>
    </p:spTree>
    <p:extLst>
      <p:ext uri="{BB962C8B-B14F-4D97-AF65-F5344CB8AC3E}">
        <p14:creationId xmlns:p14="http://schemas.microsoft.com/office/powerpoint/2010/main" val="2302586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434E22-AC36-4FEB-8F07-E97E441E2BF7}"/>
              </a:ext>
            </a:extLst>
          </p:cNvPr>
          <p:cNvSpPr>
            <a:spLocks noGrp="1"/>
          </p:cNvSpPr>
          <p:nvPr>
            <p:ph type="title"/>
          </p:nvPr>
        </p:nvSpPr>
        <p:spPr>
          <a:xfrm>
            <a:off x="760562" y="237227"/>
            <a:ext cx="10515600" cy="599535"/>
          </a:xfrm>
        </p:spPr>
        <p:txBody>
          <a:bodyPr>
            <a:normAutofit fontScale="90000"/>
          </a:bodyPr>
          <a:lstStyle/>
          <a:p>
            <a:pPr algn="ctr"/>
            <a:r>
              <a:rPr lang="en-US" b="1" u="sng" dirty="0">
                <a:solidFill>
                  <a:srgbClr val="002060"/>
                </a:solidFill>
              </a:rPr>
              <a:t>Drainage Sub-Committee</a:t>
            </a:r>
          </a:p>
        </p:txBody>
      </p:sp>
      <p:graphicFrame>
        <p:nvGraphicFramePr>
          <p:cNvPr id="4" name="Table 3">
            <a:extLst>
              <a:ext uri="{FF2B5EF4-FFF2-40B4-BE49-F238E27FC236}">
                <a16:creationId xmlns="" xmlns:a16="http://schemas.microsoft.com/office/drawing/2014/main" id="{1587C789-9E03-45C4-A123-782E47A2CBEC}"/>
              </a:ext>
            </a:extLst>
          </p:cNvPr>
          <p:cNvGraphicFramePr>
            <a:graphicFrameLocks noGrp="1"/>
          </p:cNvGraphicFramePr>
          <p:nvPr>
            <p:extLst>
              <p:ext uri="{D42A27DB-BD31-4B8C-83A1-F6EECF244321}">
                <p14:modId xmlns:p14="http://schemas.microsoft.com/office/powerpoint/2010/main" val="3565332470"/>
              </p:ext>
            </p:extLst>
          </p:nvPr>
        </p:nvGraphicFramePr>
        <p:xfrm>
          <a:off x="424132" y="2225615"/>
          <a:ext cx="11523874" cy="4388295"/>
        </p:xfrm>
        <a:graphic>
          <a:graphicData uri="http://schemas.openxmlformats.org/drawingml/2006/table">
            <a:tbl>
              <a:tblPr firstRow="1" bandRow="1">
                <a:tableStyleId>{5C22544A-7EE6-4342-B048-85BDC9FD1C3A}</a:tableStyleId>
              </a:tblPr>
              <a:tblGrid>
                <a:gridCol w="2176013">
                  <a:extLst>
                    <a:ext uri="{9D8B030D-6E8A-4147-A177-3AD203B41FA5}">
                      <a16:colId xmlns="" xmlns:a16="http://schemas.microsoft.com/office/drawing/2014/main" val="1104542416"/>
                    </a:ext>
                  </a:extLst>
                </a:gridCol>
                <a:gridCol w="3478510">
                  <a:extLst>
                    <a:ext uri="{9D8B030D-6E8A-4147-A177-3AD203B41FA5}">
                      <a16:colId xmlns="" xmlns:a16="http://schemas.microsoft.com/office/drawing/2014/main" val="2181216023"/>
                    </a:ext>
                  </a:extLst>
                </a:gridCol>
                <a:gridCol w="276866">
                  <a:extLst>
                    <a:ext uri="{9D8B030D-6E8A-4147-A177-3AD203B41FA5}">
                      <a16:colId xmlns="" xmlns:a16="http://schemas.microsoft.com/office/drawing/2014/main" val="2482432518"/>
                    </a:ext>
                  </a:extLst>
                </a:gridCol>
                <a:gridCol w="1762238">
                  <a:extLst>
                    <a:ext uri="{9D8B030D-6E8A-4147-A177-3AD203B41FA5}">
                      <a16:colId xmlns="" xmlns:a16="http://schemas.microsoft.com/office/drawing/2014/main" val="2296607821"/>
                    </a:ext>
                  </a:extLst>
                </a:gridCol>
                <a:gridCol w="3830247">
                  <a:extLst>
                    <a:ext uri="{9D8B030D-6E8A-4147-A177-3AD203B41FA5}">
                      <a16:colId xmlns="" xmlns:a16="http://schemas.microsoft.com/office/drawing/2014/main" val="2534747169"/>
                    </a:ext>
                  </a:extLst>
                </a:gridCol>
              </a:tblGrid>
              <a:tr h="370840">
                <a:tc>
                  <a:txBody>
                    <a:bodyPr/>
                    <a:lstStyle/>
                    <a:p>
                      <a:pPr algn="ctr"/>
                      <a:r>
                        <a:rPr lang="en-US" sz="1600" dirty="0"/>
                        <a:t>Person</a:t>
                      </a:r>
                    </a:p>
                  </a:txBody>
                  <a:tcPr>
                    <a:solidFill>
                      <a:srgbClr val="941002"/>
                    </a:solidFill>
                  </a:tcPr>
                </a:tc>
                <a:tc>
                  <a:txBody>
                    <a:bodyPr/>
                    <a:lstStyle/>
                    <a:p>
                      <a:pPr algn="ctr"/>
                      <a:r>
                        <a:rPr lang="en-US" sz="1600" dirty="0"/>
                        <a:t>Role</a:t>
                      </a:r>
                    </a:p>
                  </a:txBody>
                  <a:tcPr>
                    <a:solidFill>
                      <a:srgbClr val="941002"/>
                    </a:solidFill>
                  </a:tcPr>
                </a:tc>
                <a:tc>
                  <a:txBody>
                    <a:bodyPr/>
                    <a:lstStyle/>
                    <a:p>
                      <a:pPr algn="ctr"/>
                      <a:endParaRPr lang="en-US" sz="1600" dirty="0"/>
                    </a:p>
                  </a:txBody>
                  <a:tcPr>
                    <a:noFill/>
                  </a:tcPr>
                </a:tc>
                <a:tc>
                  <a:txBody>
                    <a:bodyPr/>
                    <a:lstStyle/>
                    <a:p>
                      <a:pPr marL="0" algn="ctr" defTabSz="914400" rtl="0" eaLnBrk="1" latinLnBrk="0" hangingPunct="1"/>
                      <a:r>
                        <a:rPr lang="en-US" sz="1600" b="1" kern="1200" dirty="0">
                          <a:solidFill>
                            <a:schemeClr val="lt1"/>
                          </a:solidFill>
                          <a:latin typeface="+mn-lt"/>
                          <a:ea typeface="+mn-ea"/>
                          <a:cs typeface="+mn-cs"/>
                        </a:rPr>
                        <a:t>Person</a:t>
                      </a:r>
                    </a:p>
                  </a:txBody>
                  <a:tcPr>
                    <a:solidFill>
                      <a:srgbClr val="941002"/>
                    </a:solidFill>
                  </a:tcPr>
                </a:tc>
                <a:tc>
                  <a:txBody>
                    <a:bodyPr/>
                    <a:lstStyle/>
                    <a:p>
                      <a:pPr marL="0" algn="ctr" defTabSz="914400" rtl="0" eaLnBrk="1" latinLnBrk="0" hangingPunct="1"/>
                      <a:r>
                        <a:rPr lang="en-US" sz="1600" b="1" kern="1200" dirty="0">
                          <a:solidFill>
                            <a:schemeClr val="lt1"/>
                          </a:solidFill>
                          <a:latin typeface="+mn-lt"/>
                          <a:ea typeface="+mn-ea"/>
                          <a:cs typeface="+mn-cs"/>
                        </a:rPr>
                        <a:t>Role</a:t>
                      </a:r>
                    </a:p>
                  </a:txBody>
                  <a:tcPr>
                    <a:solidFill>
                      <a:srgbClr val="941002"/>
                    </a:solidFill>
                  </a:tcPr>
                </a:tc>
                <a:extLst>
                  <a:ext uri="{0D108BD9-81ED-4DB2-BD59-A6C34878D82A}">
                    <a16:rowId xmlns="" xmlns:a16="http://schemas.microsoft.com/office/drawing/2014/main" val="3431721514"/>
                  </a:ext>
                </a:extLst>
              </a:tr>
              <a:tr h="241636">
                <a:tc gridSpan="5">
                  <a:txBody>
                    <a:bodyPr/>
                    <a:lstStyle/>
                    <a:p>
                      <a:pPr algn="ctr"/>
                      <a:r>
                        <a:rPr lang="en-US" sz="1600" b="1" dirty="0"/>
                        <a:t>Assigned</a:t>
                      </a:r>
                      <a:r>
                        <a:rPr lang="en-US" sz="1600" b="1" baseline="0" dirty="0"/>
                        <a:t> </a:t>
                      </a:r>
                      <a:r>
                        <a:rPr lang="en-US" sz="1600" b="1" dirty="0"/>
                        <a:t> Members</a:t>
                      </a:r>
                    </a:p>
                  </a:txBody>
                  <a:tcPr/>
                </a:tc>
                <a:tc hMerge="1">
                  <a:txBody>
                    <a:bodyPr/>
                    <a:lstStyle/>
                    <a:p>
                      <a:endParaRPr lang="en-US"/>
                    </a:p>
                  </a:txBody>
                  <a:tcPr/>
                </a:tc>
                <a:tc hMerge="1">
                  <a:txBody>
                    <a:bodyPr/>
                    <a:lstStyle/>
                    <a:p>
                      <a:endParaRPr lang="en-US" dirty="0"/>
                    </a:p>
                  </a:txBody>
                  <a:tcPr>
                    <a:noFill/>
                  </a:tcPr>
                </a:tc>
                <a:tc hMerge="1">
                  <a:txBody>
                    <a:bodyPr/>
                    <a:lstStyle/>
                    <a:p>
                      <a:endParaRPr lang="en-US" b="1" dirty="0"/>
                    </a:p>
                  </a:txBody>
                  <a:tcPr/>
                </a:tc>
                <a:tc hMerge="1">
                  <a:txBody>
                    <a:bodyPr/>
                    <a:lstStyle/>
                    <a:p>
                      <a:endParaRPr lang="en-US" dirty="0"/>
                    </a:p>
                  </a:txBody>
                  <a:tcPr/>
                </a:tc>
                <a:extLst>
                  <a:ext uri="{0D108BD9-81ED-4DB2-BD59-A6C34878D82A}">
                    <a16:rowId xmlns="" xmlns:a16="http://schemas.microsoft.com/office/drawing/2014/main" val="1558267036"/>
                  </a:ext>
                </a:extLst>
              </a:tr>
              <a:tr h="370840">
                <a:tc>
                  <a:txBody>
                    <a:bodyPr/>
                    <a:lstStyle/>
                    <a:p>
                      <a:r>
                        <a:rPr lang="en-US" sz="1600" b="1" dirty="0"/>
                        <a:t>James Stahl</a:t>
                      </a:r>
                    </a:p>
                  </a:txBody>
                  <a:tcPr/>
                </a:tc>
                <a:tc>
                  <a:txBody>
                    <a:bodyPr/>
                    <a:lstStyle/>
                    <a:p>
                      <a:r>
                        <a:rPr lang="en-US" sz="1600"/>
                        <a:t>Community Representative</a:t>
                      </a:r>
                      <a:endParaRPr lang="en-US" sz="1600" dirty="0"/>
                    </a:p>
                  </a:txBody>
                  <a:tcPr/>
                </a:tc>
                <a:tc>
                  <a:txBody>
                    <a:bodyPr/>
                    <a:lstStyle/>
                    <a:p>
                      <a:endParaRPr lang="en-US" sz="1600" dirty="0"/>
                    </a:p>
                  </a:txBody>
                  <a:tcPr>
                    <a:noFill/>
                  </a:tcPr>
                </a:tc>
                <a:tc>
                  <a:txBody>
                    <a:bodyPr/>
                    <a:lstStyle/>
                    <a:p>
                      <a:r>
                        <a:rPr lang="en-US" sz="1600" b="1" dirty="0"/>
                        <a:t>Lee Coggins</a:t>
                      </a:r>
                    </a:p>
                  </a:txBody>
                  <a:tcPr/>
                </a:tc>
                <a:tc>
                  <a:txBody>
                    <a:bodyPr/>
                    <a:lstStyle/>
                    <a:p>
                      <a:r>
                        <a:rPr lang="en-US" sz="1600" dirty="0"/>
                        <a:t>Community Representative</a:t>
                      </a:r>
                    </a:p>
                  </a:txBody>
                  <a:tcPr/>
                </a:tc>
                <a:extLst>
                  <a:ext uri="{0D108BD9-81ED-4DB2-BD59-A6C34878D82A}">
                    <a16:rowId xmlns="" xmlns:a16="http://schemas.microsoft.com/office/drawing/2014/main" val="2758015034"/>
                  </a:ext>
                </a:extLst>
              </a:tr>
              <a:tr h="370840">
                <a:tc>
                  <a:txBody>
                    <a:bodyPr/>
                    <a:lstStyle/>
                    <a:p>
                      <a:r>
                        <a:rPr lang="en-US" sz="1600" b="1" dirty="0"/>
                        <a:t>Ron Lovely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Community Representative</a:t>
                      </a:r>
                      <a:endParaRPr lang="en-US" sz="1600" dirty="0"/>
                    </a:p>
                  </a:txBody>
                  <a:tcPr/>
                </a:tc>
                <a:tc>
                  <a:txBody>
                    <a:bodyPr/>
                    <a:lstStyle/>
                    <a:p>
                      <a:endParaRPr lang="en-US" sz="1600" dirty="0"/>
                    </a:p>
                  </a:txBody>
                  <a:tcPr>
                    <a:noFill/>
                  </a:tcPr>
                </a:tc>
                <a:tc>
                  <a:txBody>
                    <a:bodyPr/>
                    <a:lstStyle/>
                    <a:p>
                      <a:r>
                        <a:rPr lang="en-US" sz="1600" b="1" dirty="0"/>
                        <a:t>Kenny Koncaba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Community Representative</a:t>
                      </a:r>
                    </a:p>
                  </a:txBody>
                  <a:tcPr/>
                </a:tc>
                <a:extLst>
                  <a:ext uri="{0D108BD9-81ED-4DB2-BD59-A6C34878D82A}">
                    <a16:rowId xmlns="" xmlns:a16="http://schemas.microsoft.com/office/drawing/2014/main" val="4058020682"/>
                  </a:ext>
                </a:extLst>
              </a:tr>
              <a:tr h="370840">
                <a:tc>
                  <a:txBody>
                    <a:bodyPr/>
                    <a:lstStyle/>
                    <a:p>
                      <a:r>
                        <a:rPr lang="en-US" sz="1600" b="1" dirty="0"/>
                        <a:t>Gary Harris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Gal. County Cons. Drainage District</a:t>
                      </a:r>
                      <a:endParaRPr lang="en-US" sz="1600" dirty="0"/>
                    </a:p>
                  </a:txBody>
                  <a:tcPr/>
                </a:tc>
                <a:tc>
                  <a:txBody>
                    <a:bodyPr/>
                    <a:lstStyle/>
                    <a:p>
                      <a:endParaRPr lang="en-US" sz="1600" dirty="0"/>
                    </a:p>
                  </a:txBody>
                  <a:tcPr>
                    <a:noFill/>
                  </a:tcPr>
                </a:tc>
                <a:tc>
                  <a:txBody>
                    <a:bodyPr/>
                    <a:lstStyle/>
                    <a:p>
                      <a:r>
                        <a:rPr lang="en-US" sz="1600" b="1" dirty="0"/>
                        <a:t>Marcus Rives</a:t>
                      </a:r>
                    </a:p>
                  </a:txBody>
                  <a:tcPr/>
                </a:tc>
                <a:tc>
                  <a:txBody>
                    <a:bodyPr/>
                    <a:lstStyle/>
                    <a:p>
                      <a:r>
                        <a:rPr lang="en-US" sz="1600" dirty="0"/>
                        <a:t>Gal. Co. Cons. Drainage District</a:t>
                      </a:r>
                    </a:p>
                  </a:txBody>
                  <a:tcPr/>
                </a:tc>
                <a:extLst>
                  <a:ext uri="{0D108BD9-81ED-4DB2-BD59-A6C34878D82A}">
                    <a16:rowId xmlns="" xmlns:a16="http://schemas.microsoft.com/office/drawing/2014/main" val="3401412175"/>
                  </a:ext>
                </a:extLst>
              </a:tr>
              <a:tr h="370840">
                <a:tc>
                  <a:txBody>
                    <a:bodyPr/>
                    <a:lstStyle/>
                    <a:p>
                      <a:r>
                        <a:rPr lang="en-US" sz="1600" b="1" dirty="0"/>
                        <a:t>Ken Clark</a:t>
                      </a:r>
                    </a:p>
                  </a:txBody>
                  <a:tcPr/>
                </a:tc>
                <a:tc>
                  <a:txBody>
                    <a:bodyPr/>
                    <a:lstStyle/>
                    <a:p>
                      <a:r>
                        <a:rPr lang="en-US" sz="1600"/>
                        <a:t>Galveston County Commissioner</a:t>
                      </a:r>
                      <a:endParaRPr lang="en-US" sz="1600" dirty="0"/>
                    </a:p>
                  </a:txBody>
                  <a:tcPr/>
                </a:tc>
                <a:tc>
                  <a:txBody>
                    <a:bodyPr/>
                    <a:lstStyle/>
                    <a:p>
                      <a:endParaRPr lang="en-US" sz="1600" dirty="0"/>
                    </a:p>
                  </a:txBody>
                  <a:tcPr>
                    <a:noFill/>
                  </a:tcPr>
                </a:tc>
                <a:tc>
                  <a:txBody>
                    <a:bodyPr/>
                    <a:lstStyle/>
                    <a:p>
                      <a:r>
                        <a:rPr lang="en-US" sz="1600" b="1" dirty="0"/>
                        <a:t>Carl Gustafson</a:t>
                      </a:r>
                    </a:p>
                  </a:txBody>
                  <a:tcPr/>
                </a:tc>
                <a:tc>
                  <a:txBody>
                    <a:bodyPr/>
                    <a:lstStyle/>
                    <a:p>
                      <a:r>
                        <a:rPr lang="en-US" sz="1600" dirty="0"/>
                        <a:t>Friendswood City Council</a:t>
                      </a:r>
                    </a:p>
                  </a:txBody>
                  <a:tcPr/>
                </a:tc>
                <a:extLst>
                  <a:ext uri="{0D108BD9-81ED-4DB2-BD59-A6C34878D82A}">
                    <a16:rowId xmlns="" xmlns:a16="http://schemas.microsoft.com/office/drawing/2014/main" val="1133029794"/>
                  </a:ext>
                </a:extLst>
              </a:tr>
              <a:tr h="370840">
                <a:tc>
                  <a:txBody>
                    <a:bodyPr/>
                    <a:lstStyle/>
                    <a:p>
                      <a:r>
                        <a:rPr lang="en-US" sz="1600" b="1" dirty="0"/>
                        <a:t>Morad Kabiri</a:t>
                      </a:r>
                    </a:p>
                  </a:txBody>
                  <a:tcPr/>
                </a:tc>
                <a:tc>
                  <a:txBody>
                    <a:bodyPr/>
                    <a:lstStyle/>
                    <a:p>
                      <a:r>
                        <a:rPr lang="en-US" sz="1600" dirty="0"/>
                        <a:t>Friendswood City Manager</a:t>
                      </a:r>
                    </a:p>
                  </a:txBody>
                  <a:tcPr/>
                </a:tc>
                <a:tc>
                  <a:txBody>
                    <a:bodyPr/>
                    <a:lstStyle/>
                    <a:p>
                      <a:endParaRPr lang="en-US" sz="1600" dirty="0"/>
                    </a:p>
                  </a:txBody>
                  <a:tcPr>
                    <a:noFill/>
                  </a:tcPr>
                </a:tc>
                <a:tc>
                  <a:txBody>
                    <a:bodyPr/>
                    <a:lstStyle/>
                    <a:p>
                      <a:r>
                        <a:rPr lang="en-US" sz="1600" b="1" dirty="0"/>
                        <a:t>Steve Rockey</a:t>
                      </a:r>
                    </a:p>
                  </a:txBody>
                  <a:tcPr/>
                </a:tc>
                <a:tc>
                  <a:txBody>
                    <a:bodyPr/>
                    <a:lstStyle/>
                    <a:p>
                      <a:r>
                        <a:rPr lang="en-US" sz="1600" dirty="0"/>
                        <a:t>Friendswood City Council – Chair</a:t>
                      </a:r>
                    </a:p>
                  </a:txBody>
                  <a:tcPr/>
                </a:tc>
                <a:extLst>
                  <a:ext uri="{0D108BD9-81ED-4DB2-BD59-A6C34878D82A}">
                    <a16:rowId xmlns="" xmlns:a16="http://schemas.microsoft.com/office/drawing/2014/main" val="1649735136"/>
                  </a:ext>
                </a:extLst>
              </a:tr>
              <a:tr h="370840">
                <a:tc>
                  <a:txBody>
                    <a:bodyPr/>
                    <a:lstStyle/>
                    <a:p>
                      <a:r>
                        <a:rPr lang="en-US" sz="1600" b="1" dirty="0"/>
                        <a:t>Myron Jones</a:t>
                      </a:r>
                    </a:p>
                  </a:txBody>
                  <a:tcPr/>
                </a:tc>
                <a:tc>
                  <a:txBody>
                    <a:bodyPr/>
                    <a:lstStyle/>
                    <a:p>
                      <a:r>
                        <a:rPr lang="en-US" sz="1600" dirty="0"/>
                        <a:t>Harris County Flood</a:t>
                      </a:r>
                      <a:r>
                        <a:rPr lang="en-US" sz="1600" baseline="0" dirty="0"/>
                        <a:t> Control District</a:t>
                      </a:r>
                      <a:endParaRPr lang="en-US" sz="1600" dirty="0"/>
                    </a:p>
                  </a:txBody>
                  <a:tcPr/>
                </a:tc>
                <a:tc>
                  <a:txBody>
                    <a:bodyPr/>
                    <a:lstStyle/>
                    <a:p>
                      <a:endParaRPr lang="en-US" sz="1600" dirty="0"/>
                    </a:p>
                  </a:txBody>
                  <a:tcPr>
                    <a:noFill/>
                  </a:tcPr>
                </a:tc>
                <a:tc>
                  <a:txBody>
                    <a:bodyPr/>
                    <a:lstStyle/>
                    <a:p>
                      <a:r>
                        <a:rPr lang="en-US" sz="1600" b="1" dirty="0"/>
                        <a:t>Lance Gillian</a:t>
                      </a:r>
                    </a:p>
                  </a:txBody>
                  <a:tcPr/>
                </a:tc>
                <a:tc>
                  <a:txBody>
                    <a:bodyPr/>
                    <a:lstStyle/>
                    <a:p>
                      <a:r>
                        <a:rPr lang="en-US" sz="1600" dirty="0"/>
                        <a:t>Harris County – Rodney Ellis Office</a:t>
                      </a:r>
                    </a:p>
                  </a:txBody>
                  <a:tcPr/>
                </a:tc>
                <a:extLst>
                  <a:ext uri="{0D108BD9-81ED-4DB2-BD59-A6C34878D82A}">
                    <a16:rowId xmlns="" xmlns:a16="http://schemas.microsoft.com/office/drawing/2014/main" val="4265561737"/>
                  </a:ext>
                </a:extLst>
              </a:tr>
              <a:tr h="344615">
                <a:tc gridSpan="5">
                  <a:txBody>
                    <a:bodyPr/>
                    <a:lstStyle/>
                    <a:p>
                      <a:pPr algn="ctr"/>
                      <a:r>
                        <a:rPr lang="en-US" sz="1600" b="1" dirty="0"/>
                        <a:t>Ad Hoc Members</a:t>
                      </a:r>
                    </a:p>
                  </a:txBody>
                  <a:tcPr/>
                </a:tc>
                <a:tc hMerge="1">
                  <a:txBody>
                    <a:bodyPr/>
                    <a:lstStyle/>
                    <a:p>
                      <a:endParaRPr lang="en-US"/>
                    </a:p>
                  </a:txBody>
                  <a:tcPr/>
                </a:tc>
                <a:tc hMerge="1">
                  <a:txBody>
                    <a:bodyPr/>
                    <a:lstStyle/>
                    <a:p>
                      <a:endParaRPr lang="en-US" dirty="0"/>
                    </a:p>
                  </a:txBody>
                  <a:tcPr>
                    <a:no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902636543"/>
                  </a:ext>
                </a:extLst>
              </a:tr>
              <a:tr h="370840">
                <a:tc>
                  <a:txBody>
                    <a:bodyPr/>
                    <a:lstStyle/>
                    <a:p>
                      <a:r>
                        <a:rPr lang="en-US" sz="1600" b="1" dirty="0"/>
                        <a:t>Dawn McDonald</a:t>
                      </a:r>
                    </a:p>
                  </a:txBody>
                  <a:tcPr/>
                </a:tc>
                <a:tc>
                  <a:txBody>
                    <a:bodyPr/>
                    <a:lstStyle/>
                    <a:p>
                      <a:r>
                        <a:rPr lang="en-US" sz="1600" dirty="0"/>
                        <a:t>State Rep. Dennis Paul’s Office</a:t>
                      </a:r>
                    </a:p>
                  </a:txBody>
                  <a:tcPr/>
                </a:tc>
                <a:tc>
                  <a:txBody>
                    <a:bodyPr/>
                    <a:lstStyle/>
                    <a:p>
                      <a:endParaRPr lang="en-US" sz="1600" dirty="0"/>
                    </a:p>
                  </a:txBody>
                  <a:tcPr>
                    <a:noFill/>
                  </a:tcPr>
                </a:tc>
                <a:tc>
                  <a:txBody>
                    <a:bodyPr/>
                    <a:lstStyle/>
                    <a:p>
                      <a:r>
                        <a:rPr lang="en-US" sz="1600" b="1" dirty="0"/>
                        <a:t>Jed Webb</a:t>
                      </a:r>
                    </a:p>
                  </a:txBody>
                  <a:tcPr/>
                </a:tc>
                <a:tc>
                  <a:txBody>
                    <a:bodyPr/>
                    <a:lstStyle/>
                    <a:p>
                      <a:r>
                        <a:rPr lang="en-US" sz="1600" dirty="0"/>
                        <a:t>US Congressman Randy Weber’s Office</a:t>
                      </a:r>
                    </a:p>
                  </a:txBody>
                  <a:tcPr/>
                </a:tc>
                <a:extLst>
                  <a:ext uri="{0D108BD9-81ED-4DB2-BD59-A6C34878D82A}">
                    <a16:rowId xmlns="" xmlns:a16="http://schemas.microsoft.com/office/drawing/2014/main" val="597383635"/>
                  </a:ext>
                </a:extLst>
              </a:tr>
              <a:tr h="370840">
                <a:tc>
                  <a:txBody>
                    <a:bodyPr/>
                    <a:lstStyle/>
                    <a:p>
                      <a:r>
                        <a:rPr lang="en-US" sz="1600" b="1" dirty="0"/>
                        <a:t>Jackie King</a:t>
                      </a:r>
                    </a:p>
                  </a:txBody>
                  <a:tcPr/>
                </a:tc>
                <a:tc>
                  <a:txBody>
                    <a:bodyPr/>
                    <a:lstStyle/>
                    <a:p>
                      <a:r>
                        <a:rPr lang="en-US" sz="1600"/>
                        <a:t>State Senator Larry Taylor’s Office</a:t>
                      </a:r>
                      <a:endParaRPr lang="en-US" sz="1600" dirty="0"/>
                    </a:p>
                  </a:txBody>
                  <a:tcPr/>
                </a:tc>
                <a:tc>
                  <a:txBody>
                    <a:bodyPr/>
                    <a:lstStyle/>
                    <a:p>
                      <a:endParaRPr lang="en-US" sz="1600" dirty="0"/>
                    </a:p>
                  </a:txBody>
                  <a:tcPr>
                    <a:noFill/>
                  </a:tcPr>
                </a:tc>
                <a:tc>
                  <a:txBody>
                    <a:bodyPr/>
                    <a:lstStyle/>
                    <a:p>
                      <a:r>
                        <a:rPr lang="en-US" sz="1600" b="1" dirty="0"/>
                        <a:t>Fay Picard</a:t>
                      </a:r>
                    </a:p>
                  </a:txBody>
                  <a:tcPr/>
                </a:tc>
                <a:tc>
                  <a:txBody>
                    <a:bodyPr/>
                    <a:lstStyle/>
                    <a:p>
                      <a:r>
                        <a:rPr lang="en-US" sz="1600" dirty="0"/>
                        <a:t>State Rep Dr. Greg Bonnen’s Office</a:t>
                      </a:r>
                    </a:p>
                  </a:txBody>
                  <a:tcPr/>
                </a:tc>
                <a:extLst>
                  <a:ext uri="{0D108BD9-81ED-4DB2-BD59-A6C34878D82A}">
                    <a16:rowId xmlns="" xmlns:a16="http://schemas.microsoft.com/office/drawing/2014/main" val="2187798199"/>
                  </a:ext>
                </a:extLst>
              </a:tr>
              <a:tr h="370840">
                <a:tc>
                  <a:txBody>
                    <a:bodyPr/>
                    <a:lstStyle/>
                    <a:p>
                      <a:r>
                        <a:rPr lang="en-US" sz="1600" b="1" dirty="0"/>
                        <a:t>Melissa Washington</a:t>
                      </a:r>
                    </a:p>
                  </a:txBody>
                  <a:tcPr/>
                </a:tc>
                <a:tc>
                  <a:txBody>
                    <a:bodyPr/>
                    <a:lstStyle/>
                    <a:p>
                      <a:r>
                        <a:rPr lang="en-US" sz="1600" dirty="0"/>
                        <a:t>Texas General Land Office</a:t>
                      </a:r>
                    </a:p>
                  </a:txBody>
                  <a:tcPr/>
                </a:tc>
                <a:tc>
                  <a:txBody>
                    <a:bodyPr/>
                    <a:lstStyle/>
                    <a:p>
                      <a:endParaRPr lang="en-US" sz="1600" dirty="0"/>
                    </a:p>
                  </a:txBody>
                  <a:tcPr>
                    <a:noFill/>
                  </a:tcPr>
                </a:tc>
                <a:tc>
                  <a:txBody>
                    <a:bodyPr/>
                    <a:lstStyle/>
                    <a:p>
                      <a:r>
                        <a:rPr lang="en-US" sz="1600" b="1" dirty="0"/>
                        <a:t>Shakhar</a:t>
                      </a:r>
                      <a:r>
                        <a:rPr lang="en-US" sz="1600" b="1" baseline="0" dirty="0"/>
                        <a:t> Misir</a:t>
                      </a:r>
                      <a:endParaRPr lang="en-US" sz="1600" b="1" dirty="0"/>
                    </a:p>
                  </a:txBody>
                  <a:tcPr/>
                </a:tc>
                <a:tc>
                  <a:txBody>
                    <a:bodyPr/>
                    <a:lstStyle/>
                    <a:p>
                      <a:r>
                        <a:rPr lang="en-US" sz="1600" dirty="0"/>
                        <a:t>US Army Corps of Engineers</a:t>
                      </a:r>
                    </a:p>
                  </a:txBody>
                  <a:tcPr/>
                </a:tc>
                <a:extLst>
                  <a:ext uri="{0D108BD9-81ED-4DB2-BD59-A6C34878D82A}">
                    <a16:rowId xmlns="" xmlns:a16="http://schemas.microsoft.com/office/drawing/2014/main" val="197811335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21005059"/>
              </p:ext>
            </p:extLst>
          </p:nvPr>
        </p:nvGraphicFramePr>
        <p:xfrm>
          <a:off x="400050" y="1028268"/>
          <a:ext cx="11088854" cy="731520"/>
        </p:xfrm>
        <a:graphic>
          <a:graphicData uri="http://schemas.openxmlformats.org/drawingml/2006/table">
            <a:tbl>
              <a:tblPr firstRow="1" bandRow="1">
                <a:tableStyleId>{5940675A-B579-460E-94D1-54222C63F5DA}</a:tableStyleId>
              </a:tblPr>
              <a:tblGrid>
                <a:gridCol w="6543675">
                  <a:extLst>
                    <a:ext uri="{9D8B030D-6E8A-4147-A177-3AD203B41FA5}">
                      <a16:colId xmlns="" xmlns:a16="http://schemas.microsoft.com/office/drawing/2014/main" val="1255478548"/>
                    </a:ext>
                  </a:extLst>
                </a:gridCol>
                <a:gridCol w="4545179">
                  <a:extLst>
                    <a:ext uri="{9D8B030D-6E8A-4147-A177-3AD203B41FA5}">
                      <a16:colId xmlns="" xmlns:a16="http://schemas.microsoft.com/office/drawing/2014/main" val="2340979472"/>
                    </a:ext>
                  </a:extLst>
                </a:gridCol>
              </a:tblGrid>
              <a:tr h="137814">
                <a:tc>
                  <a:txBody>
                    <a:bodyPr/>
                    <a:lstStyle/>
                    <a:p>
                      <a:pPr marL="285750" indent="-285750">
                        <a:buFont typeface="Arial" panose="020B0604020202020204" pitchFamily="34" charset="0"/>
                        <a:buChar char="•"/>
                      </a:pPr>
                      <a:r>
                        <a:rPr lang="en-US" sz="1800" i="1" dirty="0"/>
                        <a:t>Chartered by Friendswood City Council June, 2018 - ad hoc team</a:t>
                      </a:r>
                      <a:endParaRPr lang="en-US"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t>Formed and started meeting June 28, 2018</a:t>
                      </a:r>
                      <a:endParaRPr lang="en-US" i="1" dirty="0"/>
                    </a:p>
                  </a:txBody>
                  <a:tcPr/>
                </a:tc>
                <a:extLst>
                  <a:ext uri="{0D108BD9-81ED-4DB2-BD59-A6C34878D82A}">
                    <a16:rowId xmlns="" xmlns:a16="http://schemas.microsoft.com/office/drawing/2014/main" val="967629481"/>
                  </a:ext>
                </a:extLst>
              </a:tr>
              <a:tr h="35836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t>Has met 35 times since then…over 500 of hours of work</a:t>
                      </a:r>
                      <a:endParaRPr lang="en-US"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t>Team Members….</a:t>
                      </a:r>
                      <a:endParaRPr lang="en-US" i="1" dirty="0"/>
                    </a:p>
                  </a:txBody>
                  <a:tcPr/>
                </a:tc>
                <a:extLst>
                  <a:ext uri="{0D108BD9-81ED-4DB2-BD59-A6C34878D82A}">
                    <a16:rowId xmlns="" xmlns:a16="http://schemas.microsoft.com/office/drawing/2014/main" val="3949129293"/>
                  </a:ext>
                </a:extLst>
              </a:tr>
            </a:tbl>
          </a:graphicData>
        </a:graphic>
      </p:graphicFrame>
    </p:spTree>
    <p:extLst>
      <p:ext uri="{BB962C8B-B14F-4D97-AF65-F5344CB8AC3E}">
        <p14:creationId xmlns:p14="http://schemas.microsoft.com/office/powerpoint/2010/main" val="2513156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95302" y="2676046"/>
            <a:ext cx="11344273" cy="3296129"/>
          </a:xfrm>
          <a:ln w="22225">
            <a:solidFill>
              <a:schemeClr val="tx1"/>
            </a:solidFill>
          </a:ln>
        </p:spPr>
        <p:txBody>
          <a:bodyPr>
            <a:normAutofit/>
          </a:bodyPr>
          <a:lstStyle/>
          <a:p>
            <a:pPr marL="0" indent="0" algn="ctr">
              <a:spcBef>
                <a:spcPts val="0"/>
              </a:spcBef>
              <a:spcAft>
                <a:spcPts val="1200"/>
              </a:spcAft>
              <a:buNone/>
            </a:pPr>
            <a:r>
              <a:rPr lang="en-US" b="1" i="1" u="sng" dirty="0">
                <a:solidFill>
                  <a:srgbClr val="002060"/>
                </a:solidFill>
              </a:rPr>
              <a:t>Why Do We Say This?</a:t>
            </a:r>
          </a:p>
          <a:p>
            <a:pPr marL="457200" lvl="0" indent="-457200">
              <a:lnSpc>
                <a:spcPct val="80000"/>
              </a:lnSpc>
              <a:spcBef>
                <a:spcPts val="0"/>
              </a:spcBef>
              <a:spcAft>
                <a:spcPts val="1200"/>
              </a:spcAft>
              <a:buFont typeface="+mj-lt"/>
              <a:buAutoNum type="alphaUcPeriod"/>
              <a:defRPr/>
            </a:pPr>
            <a:r>
              <a:rPr lang="en-US" sz="2600" dirty="0"/>
              <a:t>The land mass of the jurisdictions that drain to Clear Creek in Friendswood is seven times the size of Friendswood.</a:t>
            </a:r>
          </a:p>
          <a:p>
            <a:pPr marL="457200" lvl="0" indent="-457200">
              <a:lnSpc>
                <a:spcPct val="80000"/>
              </a:lnSpc>
              <a:spcBef>
                <a:spcPts val="0"/>
              </a:spcBef>
              <a:spcAft>
                <a:spcPts val="1200"/>
              </a:spcAft>
              <a:buFont typeface="+mj-lt"/>
              <a:buAutoNum type="alphaUcPeriod"/>
              <a:defRPr/>
            </a:pPr>
            <a:r>
              <a:rPr lang="en-US" sz="2600" dirty="0"/>
              <a:t>Jurisdictions generally apply a 1% storm criteria  for land use which are not the type of storms that currently cause wholesale flooding.  Some jurisdictions are beginning to make changes.</a:t>
            </a:r>
          </a:p>
          <a:p>
            <a:pPr marL="457200" lvl="0" indent="-457200">
              <a:lnSpc>
                <a:spcPct val="80000"/>
              </a:lnSpc>
              <a:spcBef>
                <a:spcPts val="0"/>
              </a:spcBef>
              <a:spcAft>
                <a:spcPts val="1200"/>
              </a:spcAft>
              <a:buFont typeface="+mj-lt"/>
              <a:buAutoNum type="alphaUcPeriod"/>
              <a:defRPr/>
            </a:pPr>
            <a:r>
              <a:rPr lang="en-US" sz="2600" dirty="0"/>
              <a:t>There is no overall governing body although the current Clear Creek Watershed Steering Team has an advisory role. </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992172" y="119867"/>
            <a:ext cx="2658100" cy="584775"/>
          </a:xfrm>
          <a:prstGeom prst="rect">
            <a:avLst/>
          </a:prstGeom>
          <a:noFill/>
        </p:spPr>
        <p:txBody>
          <a:bodyPr wrap="none" rtlCol="0">
            <a:spAutoFit/>
          </a:bodyPr>
          <a:lstStyle/>
          <a:p>
            <a:r>
              <a:rPr lang="en-US" sz="3200" b="1" u="sng" dirty="0">
                <a:solidFill>
                  <a:srgbClr val="002060"/>
                </a:solidFill>
                <a:latin typeface="Times New Roman" panose="02020603050405020304" pitchFamily="18" charset="0"/>
                <a:cs typeface="Times New Roman" panose="02020603050405020304" pitchFamily="18" charset="0"/>
              </a:rPr>
              <a:t>Observation 4</a:t>
            </a:r>
          </a:p>
        </p:txBody>
      </p:sp>
      <p:sp>
        <p:nvSpPr>
          <p:cNvPr id="5" name="Rectangle 4">
            <a:extLst>
              <a:ext uri="{FF2B5EF4-FFF2-40B4-BE49-F238E27FC236}">
                <a16:creationId xmlns="" xmlns:a16="http://schemas.microsoft.com/office/drawing/2014/main" id="{7B527E8F-A58C-41FD-A504-24B3B5352257}"/>
              </a:ext>
            </a:extLst>
          </p:cNvPr>
          <p:cNvSpPr/>
          <p:nvPr/>
        </p:nvSpPr>
        <p:spPr>
          <a:xfrm>
            <a:off x="495301" y="762000"/>
            <a:ext cx="11344274" cy="1114426"/>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There are multiple jurisdictions in the Clear Creek watershed that pass water into Clear Creek without any further responsibility.</a:t>
            </a:r>
          </a:p>
        </p:txBody>
      </p:sp>
    </p:spTree>
    <p:extLst>
      <p:ext uri="{BB962C8B-B14F-4D97-AF65-F5344CB8AC3E}">
        <p14:creationId xmlns:p14="http://schemas.microsoft.com/office/powerpoint/2010/main" val="3866476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95300" y="2857021"/>
            <a:ext cx="11344273" cy="2610329"/>
          </a:xfrm>
          <a:ln w="22225">
            <a:solidFill>
              <a:schemeClr val="tx1"/>
            </a:solidFill>
          </a:ln>
        </p:spPr>
        <p:txBody>
          <a:bodyPr>
            <a:normAutofit/>
          </a:bodyPr>
          <a:lstStyle/>
          <a:p>
            <a:pPr marL="0" indent="0" algn="ctr">
              <a:spcBef>
                <a:spcPts val="0"/>
              </a:spcBef>
              <a:spcAft>
                <a:spcPts val="1200"/>
              </a:spcAft>
              <a:buNone/>
            </a:pPr>
            <a:r>
              <a:rPr lang="en-US" b="1" i="1" u="sng" dirty="0">
                <a:solidFill>
                  <a:srgbClr val="002060"/>
                </a:solidFill>
              </a:rPr>
              <a:t>Why Do We Say This?</a:t>
            </a:r>
          </a:p>
          <a:p>
            <a:pPr marL="457200" indent="-457200">
              <a:lnSpc>
                <a:spcPct val="80000"/>
              </a:lnSpc>
              <a:spcBef>
                <a:spcPts val="0"/>
              </a:spcBef>
              <a:spcAft>
                <a:spcPts val="1200"/>
              </a:spcAft>
              <a:buFont typeface="+mj-lt"/>
              <a:buAutoNum type="alphaUcPeriod"/>
              <a:defRPr/>
            </a:pPr>
            <a:r>
              <a:rPr lang="en-US" sz="2600" dirty="0"/>
              <a:t>This is consistent with other jurisdictions in the watershed.</a:t>
            </a:r>
          </a:p>
          <a:p>
            <a:pPr marL="457200" indent="-457200">
              <a:lnSpc>
                <a:spcPct val="80000"/>
              </a:lnSpc>
              <a:spcBef>
                <a:spcPts val="0"/>
              </a:spcBef>
              <a:spcAft>
                <a:spcPts val="1200"/>
              </a:spcAft>
              <a:buFont typeface="+mj-lt"/>
              <a:buAutoNum type="alphaUcPeriod"/>
              <a:defRPr/>
            </a:pPr>
            <a:r>
              <a:rPr lang="en-US" sz="2600" dirty="0"/>
              <a:t>To the extent that the infrastructure exists.</a:t>
            </a:r>
          </a:p>
          <a:p>
            <a:pPr marL="457200" indent="-457200">
              <a:lnSpc>
                <a:spcPct val="80000"/>
              </a:lnSpc>
              <a:spcBef>
                <a:spcPts val="0"/>
              </a:spcBef>
              <a:spcAft>
                <a:spcPts val="1200"/>
              </a:spcAft>
              <a:buFont typeface="+mj-lt"/>
              <a:buAutoNum type="alphaUcPeriod"/>
              <a:defRPr/>
            </a:pPr>
            <a:r>
              <a:rPr lang="en-US" sz="2600" dirty="0"/>
              <a:t>There are some areas or pockets of the city that flood in big storms, that shouldn’t and may have a local drainage issue.</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638489" y="0"/>
            <a:ext cx="2207656"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Observation 5</a:t>
            </a:r>
          </a:p>
        </p:txBody>
      </p:sp>
      <p:sp>
        <p:nvSpPr>
          <p:cNvPr id="5" name="Rectangle 4">
            <a:extLst>
              <a:ext uri="{FF2B5EF4-FFF2-40B4-BE49-F238E27FC236}">
                <a16:creationId xmlns="" xmlns:a16="http://schemas.microsoft.com/office/drawing/2014/main" id="{7B527E8F-A58C-41FD-A504-24B3B5352257}"/>
              </a:ext>
            </a:extLst>
          </p:cNvPr>
          <p:cNvSpPr/>
          <p:nvPr/>
        </p:nvSpPr>
        <p:spPr>
          <a:xfrm>
            <a:off x="495301" y="761999"/>
            <a:ext cx="11344274" cy="125730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Currently the City of Friendswood considers their role is to move water effectively from property owner boundaries to the nearest creek or drainage waterway to Clear Creek. </a:t>
            </a:r>
          </a:p>
        </p:txBody>
      </p:sp>
    </p:spTree>
    <p:extLst>
      <p:ext uri="{BB962C8B-B14F-4D97-AF65-F5344CB8AC3E}">
        <p14:creationId xmlns:p14="http://schemas.microsoft.com/office/powerpoint/2010/main" val="1942059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95300" y="2857021"/>
            <a:ext cx="11344273" cy="2610329"/>
          </a:xfrm>
          <a:ln w="22225">
            <a:solidFill>
              <a:schemeClr val="tx1"/>
            </a:solidFill>
          </a:ln>
        </p:spPr>
        <p:txBody>
          <a:bodyPr>
            <a:normAutofit fontScale="85000" lnSpcReduction="20000"/>
          </a:bodyPr>
          <a:lstStyle/>
          <a:p>
            <a:pPr marL="0" indent="0" algn="ctr">
              <a:spcBef>
                <a:spcPts val="0"/>
              </a:spcBef>
              <a:spcAft>
                <a:spcPts val="1200"/>
              </a:spcAft>
              <a:buNone/>
            </a:pPr>
            <a:r>
              <a:rPr lang="en-US" b="1" i="1" u="sng" dirty="0">
                <a:solidFill>
                  <a:srgbClr val="002060"/>
                </a:solidFill>
              </a:rPr>
              <a:t>Why Do We Say This?</a:t>
            </a:r>
          </a:p>
          <a:p>
            <a:pPr marL="457200" lvl="0" indent="-457200">
              <a:lnSpc>
                <a:spcPct val="100000"/>
              </a:lnSpc>
              <a:spcBef>
                <a:spcPts val="0"/>
              </a:spcBef>
              <a:spcAft>
                <a:spcPts val="1200"/>
              </a:spcAft>
              <a:buFont typeface="+mj-lt"/>
              <a:buAutoNum type="alphaUcPeriod"/>
              <a:defRPr/>
            </a:pPr>
            <a:r>
              <a:rPr lang="en-US" dirty="0"/>
              <a:t>The city is hampered by not having capital funds to support shared funding or pre-funding and payback projects.</a:t>
            </a:r>
          </a:p>
          <a:p>
            <a:pPr marL="457200" lvl="0" indent="-457200">
              <a:lnSpc>
                <a:spcPct val="100000"/>
              </a:lnSpc>
              <a:spcBef>
                <a:spcPts val="0"/>
              </a:spcBef>
              <a:spcAft>
                <a:spcPts val="1200"/>
              </a:spcAft>
              <a:buFont typeface="+mj-lt"/>
              <a:buAutoNum type="alphaUcPeriod"/>
              <a:defRPr/>
            </a:pPr>
            <a:r>
              <a:rPr lang="en-US" dirty="0"/>
              <a:t>The city’s yearly general fund is ~$25M whereas mitigation projects could be an order of magnitude larger.</a:t>
            </a:r>
          </a:p>
          <a:p>
            <a:pPr marL="457200" lvl="0" indent="-457200">
              <a:lnSpc>
                <a:spcPct val="100000"/>
              </a:lnSpc>
              <a:spcBef>
                <a:spcPts val="0"/>
              </a:spcBef>
              <a:spcAft>
                <a:spcPts val="1200"/>
              </a:spcAft>
              <a:buFont typeface="+mj-lt"/>
              <a:buAutoNum type="alphaUcPeriod"/>
              <a:defRPr/>
            </a:pPr>
            <a:r>
              <a:rPr lang="en-US" dirty="0"/>
              <a:t>Funding will be required from other sources and the city will be required to aggressively pursue this funding and be vocal about how funds are disbursed</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992172" y="119867"/>
            <a:ext cx="2658100" cy="584775"/>
          </a:xfrm>
          <a:prstGeom prst="rect">
            <a:avLst/>
          </a:prstGeom>
          <a:noFill/>
        </p:spPr>
        <p:txBody>
          <a:bodyPr wrap="none" rtlCol="0">
            <a:spAutoFit/>
          </a:bodyPr>
          <a:lstStyle/>
          <a:p>
            <a:r>
              <a:rPr lang="en-US" sz="3200" b="1" u="sng" dirty="0">
                <a:solidFill>
                  <a:srgbClr val="002060"/>
                </a:solidFill>
                <a:latin typeface="Times New Roman" panose="02020603050405020304" pitchFamily="18" charset="0"/>
                <a:cs typeface="Times New Roman" panose="02020603050405020304" pitchFamily="18" charset="0"/>
              </a:rPr>
              <a:t>Observation 6</a:t>
            </a:r>
          </a:p>
        </p:txBody>
      </p:sp>
      <p:sp>
        <p:nvSpPr>
          <p:cNvPr id="5" name="Rectangle 4">
            <a:extLst>
              <a:ext uri="{FF2B5EF4-FFF2-40B4-BE49-F238E27FC236}">
                <a16:creationId xmlns="" xmlns:a16="http://schemas.microsoft.com/office/drawing/2014/main" id="{7B527E8F-A58C-41FD-A504-24B3B5352257}"/>
              </a:ext>
            </a:extLst>
          </p:cNvPr>
          <p:cNvSpPr/>
          <p:nvPr/>
        </p:nvSpPr>
        <p:spPr>
          <a:xfrm>
            <a:off x="335173" y="917274"/>
            <a:ext cx="11344274" cy="125730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 City of Friendswood’s general fund is inadequate to fund projects necessary to mitigate flooding of Clear Creek from the storms in question.</a:t>
            </a:r>
          </a:p>
        </p:txBody>
      </p:sp>
    </p:spTree>
    <p:extLst>
      <p:ext uri="{BB962C8B-B14F-4D97-AF65-F5344CB8AC3E}">
        <p14:creationId xmlns:p14="http://schemas.microsoft.com/office/powerpoint/2010/main" val="1230190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23863" y="3429000"/>
            <a:ext cx="11344273" cy="1610205"/>
          </a:xfrm>
          <a:ln w="22225">
            <a:solidFill>
              <a:schemeClr val="tx1"/>
            </a:solidFill>
          </a:ln>
        </p:spPr>
        <p:txBody>
          <a:bodyPr>
            <a:normAutofit fontScale="85000" lnSpcReduction="10000"/>
          </a:bodyPr>
          <a:lstStyle/>
          <a:p>
            <a:pPr marL="0" indent="0" algn="ctr">
              <a:spcBef>
                <a:spcPts val="0"/>
              </a:spcBef>
              <a:spcAft>
                <a:spcPts val="1200"/>
              </a:spcAft>
              <a:buNone/>
            </a:pPr>
            <a:r>
              <a:rPr lang="en-US" b="1" i="1" u="sng" dirty="0">
                <a:solidFill>
                  <a:srgbClr val="002060"/>
                </a:solidFill>
              </a:rPr>
              <a:t>Why Do We Say This?</a:t>
            </a:r>
            <a:endParaRPr lang="en-US" dirty="0">
              <a:solidFill>
                <a:schemeClr val="dk1"/>
              </a:solidFill>
            </a:endParaRPr>
          </a:p>
          <a:p>
            <a:pPr marL="342900" lvl="0" indent="-342900">
              <a:lnSpc>
                <a:spcPct val="100000"/>
              </a:lnSpc>
              <a:spcBef>
                <a:spcPts val="0"/>
              </a:spcBef>
              <a:spcAft>
                <a:spcPts val="1200"/>
              </a:spcAft>
              <a:buFont typeface="+mj-lt"/>
              <a:buAutoNum type="alphaUcPeriod"/>
              <a:defRPr/>
            </a:pPr>
            <a:r>
              <a:rPr lang="en-US" dirty="0">
                <a:solidFill>
                  <a:schemeClr val="dk1"/>
                </a:solidFill>
              </a:rPr>
              <a:t>Review HCFCD, Rochester, MN, others studied, Cedar Rapids, Iowa, New Orleans…</a:t>
            </a:r>
            <a:r>
              <a:rPr lang="en-US" dirty="0" err="1">
                <a:solidFill>
                  <a:schemeClr val="dk1"/>
                </a:solidFill>
              </a:rPr>
              <a:t>ect</a:t>
            </a:r>
            <a:r>
              <a:rPr lang="en-US" dirty="0">
                <a:solidFill>
                  <a:schemeClr val="dk1"/>
                </a:solidFill>
              </a:rPr>
              <a:t>.</a:t>
            </a:r>
          </a:p>
          <a:p>
            <a:pPr marL="342900" lvl="0" indent="-342900">
              <a:lnSpc>
                <a:spcPct val="100000"/>
              </a:lnSpc>
              <a:spcBef>
                <a:spcPts val="0"/>
              </a:spcBef>
              <a:spcAft>
                <a:spcPts val="1200"/>
              </a:spcAft>
              <a:buFont typeface="+mj-lt"/>
              <a:buAutoNum type="alphaUcPeriod"/>
              <a:defRPr/>
            </a:pPr>
            <a:r>
              <a:rPr lang="en-US" b="1" dirty="0">
                <a:solidFill>
                  <a:srgbClr val="FF0000"/>
                </a:solidFill>
              </a:rPr>
              <a:t>This is a deceptively important observation. </a:t>
            </a:r>
          </a:p>
          <a:p>
            <a:pPr marL="0" lvl="0" indent="0">
              <a:lnSpc>
                <a:spcPct val="100000"/>
              </a:lnSpc>
              <a:spcBef>
                <a:spcPts val="0"/>
              </a:spcBef>
              <a:buNone/>
              <a:defRPr/>
            </a:pPr>
            <a:endParaRPr lang="en-US" dirty="0">
              <a:solidFill>
                <a:schemeClr val="dk1"/>
              </a:solidFill>
            </a:endParaRP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992172" y="119867"/>
            <a:ext cx="2207656"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Observation 7</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628776"/>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Cities and areas that are successful in advancing flooding projects nationwide have built in a structure that ensures a Constancy of Purpose to create a long term strategy..</a:t>
            </a:r>
          </a:p>
        </p:txBody>
      </p:sp>
    </p:spTree>
    <p:extLst>
      <p:ext uri="{BB962C8B-B14F-4D97-AF65-F5344CB8AC3E}">
        <p14:creationId xmlns:p14="http://schemas.microsoft.com/office/powerpoint/2010/main" val="1005341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09252" y="2615623"/>
            <a:ext cx="11344273" cy="3985201"/>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8600" b="1" i="1" u="sng" dirty="0">
                <a:solidFill>
                  <a:srgbClr val="002060"/>
                </a:solidFill>
              </a:rPr>
              <a:t>Why Do We Say This?</a:t>
            </a:r>
          </a:p>
          <a:p>
            <a:pPr marL="457200" indent="-457200">
              <a:lnSpc>
                <a:spcPct val="100000"/>
              </a:lnSpc>
              <a:spcBef>
                <a:spcPts val="0"/>
              </a:spcBef>
              <a:spcAft>
                <a:spcPts val="1200"/>
              </a:spcAft>
              <a:buFont typeface="+mj-lt"/>
              <a:buAutoNum type="alphaUcPeriod"/>
              <a:defRPr/>
            </a:pPr>
            <a:r>
              <a:rPr lang="en-US" sz="9600" dirty="0"/>
              <a:t>Harris County had received direct Federal Funds.  Other counties, including Galveston, have not received direct funds yet.  It is currently not clear how the money will be shared.</a:t>
            </a:r>
          </a:p>
          <a:p>
            <a:pPr marL="457200" indent="-457200">
              <a:lnSpc>
                <a:spcPct val="100000"/>
              </a:lnSpc>
              <a:spcBef>
                <a:spcPts val="0"/>
              </a:spcBef>
              <a:spcAft>
                <a:spcPts val="1200"/>
              </a:spcAft>
              <a:buFont typeface="+mj-lt"/>
              <a:buAutoNum type="alphaUcPeriod"/>
              <a:defRPr/>
            </a:pPr>
            <a:r>
              <a:rPr lang="en-US" sz="9600" dirty="0"/>
              <a:t>Friendswood has applied for Federal and State funding for property buy-outs but some have not been approved and some are pending. </a:t>
            </a:r>
          </a:p>
          <a:p>
            <a:pPr marL="457200" indent="-457200">
              <a:lnSpc>
                <a:spcPct val="100000"/>
              </a:lnSpc>
              <a:spcBef>
                <a:spcPts val="0"/>
              </a:spcBef>
              <a:spcAft>
                <a:spcPts val="1200"/>
              </a:spcAft>
              <a:buFont typeface="+mj-lt"/>
              <a:buAutoNum type="alphaUcPeriod"/>
              <a:defRPr/>
            </a:pPr>
            <a:r>
              <a:rPr lang="en-US" sz="9600" dirty="0"/>
              <a:t>Projects are scheduled on areas like upstream Clear Creek in Pearland, Mud Gully, and Turkey Creek.</a:t>
            </a:r>
          </a:p>
          <a:p>
            <a:pPr marL="457200" indent="-457200">
              <a:lnSpc>
                <a:spcPct val="100000"/>
              </a:lnSpc>
              <a:spcBef>
                <a:spcPts val="0"/>
              </a:spcBef>
              <a:spcAft>
                <a:spcPts val="1200"/>
              </a:spcAft>
              <a:buFont typeface="+mj-lt"/>
              <a:buAutoNum type="alphaUcPeriod"/>
              <a:defRPr/>
            </a:pPr>
            <a:r>
              <a:rPr lang="en-US" sz="9600" dirty="0"/>
              <a:t>Simulations results shared with the sub-committee were for 1% storms only.   Sub-committee has requested USACE perform simulations on storms like Harvey but have not received the information yet. </a:t>
            </a:r>
          </a:p>
          <a:p>
            <a:pPr marL="0" lvl="0" indent="0">
              <a:lnSpc>
                <a:spcPct val="100000"/>
              </a:lnSpc>
              <a:spcBef>
                <a:spcPts val="0"/>
              </a:spcBef>
              <a:buNone/>
              <a:defRPr/>
            </a:pPr>
            <a:endParaRPr lang="en-US" dirty="0">
              <a:solidFill>
                <a:schemeClr val="dk1"/>
              </a:solidFill>
            </a:endParaRP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766950" y="57148"/>
            <a:ext cx="2658100" cy="584775"/>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Observation 8</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8"/>
            <a:ext cx="11344274" cy="173355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b="1" dirty="0">
                <a:solidFill>
                  <a:schemeClr val="bg1"/>
                </a:solidFill>
              </a:rPr>
              <a:t>There are multiple Harvey related funding streams available (Federal, State, County).  Some agencies (USACE, Harris County) have already been funded and projects in early stages of implementation.   The impacts on Friendswood of these projects has not be adequately demonstrated to the Sub-Committee.</a:t>
            </a:r>
          </a:p>
        </p:txBody>
      </p:sp>
    </p:spTree>
    <p:extLst>
      <p:ext uri="{BB962C8B-B14F-4D97-AF65-F5344CB8AC3E}">
        <p14:creationId xmlns:p14="http://schemas.microsoft.com/office/powerpoint/2010/main" val="1216577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C49D28-82E2-4B40-A6B4-348D4EF8141E}"/>
              </a:ext>
            </a:extLst>
          </p:cNvPr>
          <p:cNvSpPr>
            <a:spLocks noGrp="1"/>
          </p:cNvSpPr>
          <p:nvPr>
            <p:ph type="title"/>
          </p:nvPr>
        </p:nvSpPr>
        <p:spPr>
          <a:xfrm>
            <a:off x="371475" y="209851"/>
            <a:ext cx="11410950" cy="618286"/>
          </a:xfrm>
        </p:spPr>
        <p:txBody>
          <a:bodyPr>
            <a:noAutofit/>
          </a:bodyPr>
          <a:lstStyle/>
          <a:p>
            <a:pPr algn="ctr"/>
            <a:r>
              <a:rPr lang="en-US" sz="3200" b="1" u="sng" dirty="0">
                <a:solidFill>
                  <a:srgbClr val="002060"/>
                </a:solidFill>
                <a:latin typeface="Times New Roman" panose="02020603050405020304" pitchFamily="18" charset="0"/>
                <a:ea typeface="+mn-ea"/>
                <a:cs typeface="Times New Roman" panose="02020603050405020304" pitchFamily="18" charset="0"/>
              </a:rPr>
              <a:t>Caveats of Observations</a:t>
            </a:r>
          </a:p>
        </p:txBody>
      </p:sp>
      <p:sp>
        <p:nvSpPr>
          <p:cNvPr id="3" name="Content Placeholder 2">
            <a:extLst>
              <a:ext uri="{FF2B5EF4-FFF2-40B4-BE49-F238E27FC236}">
                <a16:creationId xmlns="" xmlns:a16="http://schemas.microsoft.com/office/drawing/2014/main" id="{927BF1A4-D441-4A7F-9911-731382DFAF9D}"/>
              </a:ext>
            </a:extLst>
          </p:cNvPr>
          <p:cNvSpPr>
            <a:spLocks noGrp="1"/>
          </p:cNvSpPr>
          <p:nvPr>
            <p:ph idx="1"/>
          </p:nvPr>
        </p:nvSpPr>
        <p:spPr>
          <a:xfrm>
            <a:off x="198947" y="1253330"/>
            <a:ext cx="11477625" cy="4862797"/>
          </a:xfrm>
        </p:spPr>
        <p:txBody>
          <a:bodyPr>
            <a:normAutofit/>
          </a:bodyPr>
          <a:lstStyle/>
          <a:p>
            <a:pPr marL="0" indent="0">
              <a:buNone/>
            </a:pPr>
            <a:r>
              <a:rPr lang="en-US" b="1" dirty="0">
                <a:solidFill>
                  <a:srgbClr val="001B50"/>
                </a:solidFill>
              </a:rPr>
              <a:t>The Team Stayed within its Charter to examine flooding and fixes.   There are a number of areas not addressed but some of the important ones are: </a:t>
            </a:r>
          </a:p>
          <a:p>
            <a:pPr marL="0" indent="0">
              <a:buNone/>
            </a:pPr>
            <a:endParaRPr lang="en-US" b="1" dirty="0">
              <a:solidFill>
                <a:srgbClr val="001B50"/>
              </a:solidFill>
            </a:endParaRPr>
          </a:p>
          <a:p>
            <a:pPr marL="971550" lvl="1" indent="-514350">
              <a:spcAft>
                <a:spcPts val="600"/>
              </a:spcAft>
              <a:buFont typeface="+mj-lt"/>
              <a:buAutoNum type="alphaUcPeriod"/>
            </a:pPr>
            <a:r>
              <a:rPr lang="en-US" sz="2600" dirty="0"/>
              <a:t>Projects might have environmental impacts that will have to be addressed. </a:t>
            </a:r>
          </a:p>
          <a:p>
            <a:pPr marL="914400" lvl="2" indent="0">
              <a:lnSpc>
                <a:spcPct val="100000"/>
              </a:lnSpc>
              <a:spcBef>
                <a:spcPts val="0"/>
              </a:spcBef>
              <a:spcAft>
                <a:spcPts val="600"/>
              </a:spcAft>
              <a:buNone/>
              <a:defRPr/>
            </a:pPr>
            <a:endParaRPr lang="en-US" sz="2200" dirty="0">
              <a:solidFill>
                <a:schemeClr val="dk1"/>
              </a:solidFill>
            </a:endParaRPr>
          </a:p>
          <a:p>
            <a:pPr marL="971550" lvl="1" indent="-514350">
              <a:spcAft>
                <a:spcPts val="600"/>
              </a:spcAft>
              <a:buFont typeface="+mj-lt"/>
              <a:buAutoNum type="alphaUcPeriod"/>
            </a:pPr>
            <a:r>
              <a:rPr lang="en-US" sz="2600" dirty="0"/>
              <a:t>Projects such as retention, detention, and terracing of Clear Creek may afford opportunities to create appealing benefits such as parks, sport fields, nature trails, etc.  </a:t>
            </a:r>
          </a:p>
          <a:p>
            <a:pPr lvl="3">
              <a:lnSpc>
                <a:spcPct val="100000"/>
              </a:lnSpc>
              <a:spcBef>
                <a:spcPts val="0"/>
              </a:spcBef>
              <a:spcAft>
                <a:spcPts val="600"/>
              </a:spcAft>
              <a:defRPr/>
            </a:pPr>
            <a:r>
              <a:rPr lang="en-US" sz="2400" dirty="0">
                <a:solidFill>
                  <a:schemeClr val="dk1"/>
                </a:solidFill>
              </a:rPr>
              <a:t>The Sub-Team did not define the cost of this</a:t>
            </a:r>
          </a:p>
          <a:p>
            <a:pPr lvl="3">
              <a:lnSpc>
                <a:spcPct val="100000"/>
              </a:lnSpc>
              <a:spcBef>
                <a:spcPts val="0"/>
              </a:spcBef>
              <a:spcAft>
                <a:spcPts val="600"/>
              </a:spcAft>
              <a:defRPr/>
            </a:pPr>
            <a:r>
              <a:rPr lang="en-US" sz="2400" dirty="0">
                <a:solidFill>
                  <a:schemeClr val="dk1"/>
                </a:solidFill>
              </a:rPr>
              <a:t>This could be part of the presentation to voters regarding the bond</a:t>
            </a:r>
            <a:endParaRPr lang="en-US" dirty="0">
              <a:solidFill>
                <a:schemeClr val="dk1"/>
              </a:solidFill>
            </a:endParaRPr>
          </a:p>
        </p:txBody>
      </p:sp>
    </p:spTree>
    <p:extLst>
      <p:ext uri="{BB962C8B-B14F-4D97-AF65-F5344CB8AC3E}">
        <p14:creationId xmlns:p14="http://schemas.microsoft.com/office/powerpoint/2010/main" val="353515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C4B0FB-5AE8-4AAA-8A3A-82647249AB15}"/>
              </a:ext>
            </a:extLst>
          </p:cNvPr>
          <p:cNvSpPr>
            <a:spLocks noGrp="1"/>
          </p:cNvSpPr>
          <p:nvPr>
            <p:ph type="title"/>
          </p:nvPr>
        </p:nvSpPr>
        <p:spPr/>
        <p:txBody>
          <a:bodyPr>
            <a:normAutofit/>
          </a:bodyPr>
          <a:lstStyle/>
          <a:p>
            <a:pPr algn="ctr"/>
            <a:r>
              <a:rPr lang="en-US" sz="4800" b="1" u="sng" dirty="0">
                <a:solidFill>
                  <a:srgbClr val="002060"/>
                </a:solidFill>
              </a:rPr>
              <a:t>Recommendations</a:t>
            </a:r>
          </a:p>
        </p:txBody>
      </p:sp>
      <p:sp>
        <p:nvSpPr>
          <p:cNvPr id="3" name="Content Placeholder 2">
            <a:extLst>
              <a:ext uri="{FF2B5EF4-FFF2-40B4-BE49-F238E27FC236}">
                <a16:creationId xmlns="" xmlns:a16="http://schemas.microsoft.com/office/drawing/2014/main" id="{6DFA2D59-13DB-43EC-B86F-398FB7EB4344}"/>
              </a:ext>
            </a:extLst>
          </p:cNvPr>
          <p:cNvSpPr>
            <a:spLocks noGrp="1"/>
          </p:cNvSpPr>
          <p:nvPr>
            <p:ph idx="1"/>
          </p:nvPr>
        </p:nvSpPr>
        <p:spPr>
          <a:xfrm>
            <a:off x="419100" y="1825625"/>
            <a:ext cx="10934700" cy="4351338"/>
          </a:xfrm>
        </p:spPr>
        <p:txBody>
          <a:bodyPr>
            <a:normAutofit/>
          </a:bodyPr>
          <a:lstStyle/>
          <a:p>
            <a:pPr>
              <a:spcAft>
                <a:spcPts val="1200"/>
              </a:spcAft>
            </a:pPr>
            <a:r>
              <a:rPr lang="en-US" sz="3200" dirty="0"/>
              <a:t>Our recommendations are based on the data we collected and the observations we have shown both tonight and in previous report-outs to the City Council of Friendswood.</a:t>
            </a:r>
          </a:p>
          <a:p>
            <a:pPr>
              <a:spcAft>
                <a:spcPts val="1200"/>
              </a:spcAft>
            </a:pPr>
            <a:r>
              <a:rPr lang="en-US" sz="3200" dirty="0"/>
              <a:t>Some recommendations attack multiple observations.</a:t>
            </a:r>
          </a:p>
          <a:p>
            <a:pPr>
              <a:spcAft>
                <a:spcPts val="1200"/>
              </a:spcAft>
            </a:pPr>
            <a:r>
              <a:rPr lang="en-US" sz="3200" dirty="0"/>
              <a:t>We intend for all recommendations to be actionable by the Friendswood City Council if it so chooses. </a:t>
            </a:r>
          </a:p>
        </p:txBody>
      </p:sp>
    </p:spTree>
    <p:extLst>
      <p:ext uri="{BB962C8B-B14F-4D97-AF65-F5344CB8AC3E}">
        <p14:creationId xmlns:p14="http://schemas.microsoft.com/office/powerpoint/2010/main" val="1043104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3143250"/>
            <a:ext cx="11344273" cy="3162300"/>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8600" b="1" i="1" u="sng" dirty="0">
                <a:solidFill>
                  <a:srgbClr val="002060"/>
                </a:solidFill>
              </a:rPr>
              <a:t>Why?</a:t>
            </a:r>
          </a:p>
          <a:p>
            <a:pPr marL="457200" lvl="1" indent="-457200">
              <a:lnSpc>
                <a:spcPct val="100000"/>
              </a:lnSpc>
              <a:spcBef>
                <a:spcPts val="0"/>
              </a:spcBef>
              <a:spcAft>
                <a:spcPts val="1200"/>
              </a:spcAft>
              <a:buFont typeface="+mj-lt"/>
              <a:buAutoNum type="alphaUcPeriod"/>
              <a:defRPr/>
            </a:pPr>
            <a:r>
              <a:rPr lang="en-US" sz="9600" dirty="0"/>
              <a:t>Does the City Council of Friendswood agree that catastrophic flooding rainstorm events give cause for action?  The back-up has been provided in all sub-committee presentations. </a:t>
            </a:r>
          </a:p>
          <a:p>
            <a:pPr marL="457200" lvl="1" indent="-457200">
              <a:lnSpc>
                <a:spcPct val="100000"/>
              </a:lnSpc>
              <a:spcBef>
                <a:spcPts val="0"/>
              </a:spcBef>
              <a:spcAft>
                <a:spcPts val="1200"/>
              </a:spcAft>
              <a:buFont typeface="+mj-lt"/>
              <a:buAutoNum type="alphaUcPeriod"/>
              <a:defRPr/>
            </a:pPr>
            <a:r>
              <a:rPr lang="en-US" sz="9600" dirty="0"/>
              <a:t>A resolution would demonstrate commitment.</a:t>
            </a:r>
          </a:p>
          <a:p>
            <a:pPr marL="457200" lvl="1" indent="-457200">
              <a:lnSpc>
                <a:spcPct val="100000"/>
              </a:lnSpc>
              <a:spcBef>
                <a:spcPts val="0"/>
              </a:spcBef>
              <a:spcAft>
                <a:spcPts val="1200"/>
              </a:spcAft>
              <a:buFont typeface="+mj-lt"/>
              <a:buAutoNum type="alphaUcPeriod"/>
              <a:defRPr/>
            </a:pPr>
            <a:r>
              <a:rPr lang="en-US" sz="9600" dirty="0"/>
              <a:t>The sub-committee can recommend wording but we believe the council can generate the wording they prefer</a:t>
            </a:r>
          </a:p>
          <a:p>
            <a:pPr marL="0" lvl="0" indent="0">
              <a:lnSpc>
                <a:spcPct val="100000"/>
              </a:lnSpc>
              <a:spcBef>
                <a:spcPts val="0"/>
              </a:spcBef>
              <a:buNone/>
              <a:defRPr/>
            </a:pPr>
            <a:endParaRPr lang="en-US" dirty="0">
              <a:solidFill>
                <a:schemeClr val="dk1"/>
              </a:solidFill>
            </a:endParaRP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1</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8"/>
            <a:ext cx="11344274" cy="173355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 City of Friendswood City Council needs to clearly state, through a resolution, that the work of the sub-committee generates a cause for action to mitigate rainstorm flood events. </a:t>
            </a:r>
          </a:p>
        </p:txBody>
      </p:sp>
    </p:spTree>
    <p:extLst>
      <p:ext uri="{BB962C8B-B14F-4D97-AF65-F5344CB8AC3E}">
        <p14:creationId xmlns:p14="http://schemas.microsoft.com/office/powerpoint/2010/main" val="1500760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423863" y="2905125"/>
            <a:ext cx="11344273" cy="2466975"/>
          </a:xfrm>
          <a:ln w="22225">
            <a:solidFill>
              <a:schemeClr val="tx1"/>
            </a:solidFill>
          </a:ln>
        </p:spPr>
        <p:txBody>
          <a:bodyPr>
            <a:normAutofit fontScale="55000" lnSpcReduction="20000"/>
          </a:bodyPr>
          <a:lstStyle/>
          <a:p>
            <a:pPr marL="0" indent="0" algn="ctr">
              <a:lnSpc>
                <a:spcPct val="110000"/>
              </a:lnSpc>
              <a:spcBef>
                <a:spcPts val="0"/>
              </a:spcBef>
              <a:spcAft>
                <a:spcPts val="1200"/>
              </a:spcAft>
              <a:buNone/>
            </a:pPr>
            <a:r>
              <a:rPr lang="en-US" sz="5800" b="1" i="1" u="sng" dirty="0">
                <a:solidFill>
                  <a:srgbClr val="002060"/>
                </a:solidFill>
              </a:rPr>
              <a:t>Why?</a:t>
            </a:r>
          </a:p>
          <a:p>
            <a:pPr marL="457200" lvl="1" indent="-457200">
              <a:lnSpc>
                <a:spcPct val="100000"/>
              </a:lnSpc>
              <a:spcBef>
                <a:spcPts val="0"/>
              </a:spcBef>
              <a:spcAft>
                <a:spcPts val="1200"/>
              </a:spcAft>
              <a:buFont typeface="+mj-lt"/>
              <a:buAutoNum type="alphaUcPeriod"/>
              <a:defRPr/>
            </a:pPr>
            <a:r>
              <a:rPr lang="en-US" sz="4400" dirty="0"/>
              <a:t>The main stem of the creek is the problem.  Tributaries flood by backing up.</a:t>
            </a:r>
          </a:p>
          <a:p>
            <a:pPr marL="457200" lvl="1" indent="-457200">
              <a:lnSpc>
                <a:spcPct val="100000"/>
              </a:lnSpc>
              <a:spcBef>
                <a:spcPts val="0"/>
              </a:spcBef>
              <a:spcAft>
                <a:spcPts val="1200"/>
              </a:spcAft>
              <a:buFont typeface="+mj-lt"/>
              <a:buAutoNum type="alphaUcPeriod"/>
              <a:defRPr/>
            </a:pPr>
            <a:r>
              <a:rPr lang="en-US" sz="4400" dirty="0"/>
              <a:t>The methods to reduce flooding are either store more water,  drain it faster, or remove structures from properties that flood.</a:t>
            </a:r>
          </a:p>
          <a:p>
            <a:pPr marL="457200" lvl="1" indent="-457200">
              <a:lnSpc>
                <a:spcPct val="100000"/>
              </a:lnSpc>
              <a:spcBef>
                <a:spcPts val="0"/>
              </a:spcBef>
              <a:spcAft>
                <a:spcPts val="1200"/>
              </a:spcAft>
              <a:buFont typeface="+mj-lt"/>
              <a:buAutoNum type="alphaUcPeriod"/>
              <a:defRPr/>
            </a:pPr>
            <a:r>
              <a:rPr lang="en-US" sz="4400" dirty="0"/>
              <a:t>The mitigation is expensive and will take time to acquire matching funds, perform engineering, acquire rights-of-way, and implement the projects</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2</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8"/>
            <a:ext cx="11591924" cy="173355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600" b="1" dirty="0">
                <a:solidFill>
                  <a:schemeClr val="bg1"/>
                </a:solidFill>
              </a:rPr>
              <a:t>The City of Friendswood City Council accepts that there are a number of mitigation projects that need to be pursued to completion to significantly reduce flooding in Friendswood.   These all involve the main stem of Clear Creek.</a:t>
            </a:r>
          </a:p>
        </p:txBody>
      </p:sp>
    </p:spTree>
    <p:extLst>
      <p:ext uri="{BB962C8B-B14F-4D97-AF65-F5344CB8AC3E}">
        <p14:creationId xmlns:p14="http://schemas.microsoft.com/office/powerpoint/2010/main" val="2211806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6" y="2584613"/>
            <a:ext cx="11344273" cy="3919881"/>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14400" b="1" i="1" u="sng" dirty="0">
                <a:solidFill>
                  <a:srgbClr val="002060"/>
                </a:solidFill>
              </a:rPr>
              <a:t>Why?</a:t>
            </a:r>
          </a:p>
          <a:p>
            <a:pPr marL="457200" lvl="1" indent="-457200">
              <a:lnSpc>
                <a:spcPct val="100000"/>
              </a:lnSpc>
              <a:spcBef>
                <a:spcPts val="0"/>
              </a:spcBef>
              <a:spcAft>
                <a:spcPts val="1200"/>
              </a:spcAft>
              <a:buFont typeface="+mj-lt"/>
              <a:buAutoNum type="alphaUcPeriod"/>
              <a:defRPr/>
            </a:pPr>
            <a:r>
              <a:rPr lang="en-US" sz="9600" dirty="0"/>
              <a:t>The cost to complete the needed projects is much higher than the $32M, but this amount allows us to leverage other funds available.</a:t>
            </a:r>
          </a:p>
          <a:p>
            <a:pPr marL="457200" lvl="1" indent="-457200">
              <a:lnSpc>
                <a:spcPct val="100000"/>
              </a:lnSpc>
              <a:spcBef>
                <a:spcPts val="0"/>
              </a:spcBef>
              <a:spcAft>
                <a:spcPts val="1200"/>
              </a:spcAft>
              <a:buFont typeface="+mj-lt"/>
              <a:buAutoNum type="alphaUcPeriod"/>
              <a:defRPr/>
            </a:pPr>
            <a:r>
              <a:rPr lang="en-US" sz="9600" dirty="0"/>
              <a:t>Without having money to spend on flood projects Friendswood will be frozen out of consideration for many direct impact projects.</a:t>
            </a:r>
          </a:p>
          <a:p>
            <a:pPr marL="457200" lvl="1" indent="-457200">
              <a:lnSpc>
                <a:spcPct val="100000"/>
              </a:lnSpc>
              <a:spcBef>
                <a:spcPts val="0"/>
              </a:spcBef>
              <a:spcAft>
                <a:spcPts val="1200"/>
              </a:spcAft>
              <a:buFont typeface="+mj-lt"/>
              <a:buAutoNum type="alphaUcPeriod"/>
              <a:defRPr/>
            </a:pPr>
            <a:r>
              <a:rPr lang="en-US" sz="9600" dirty="0"/>
              <a:t>Amount determined by the number of projects, their positive effects, their costs, expected percentage Friendswood would have to contribute and the time frame.</a:t>
            </a:r>
          </a:p>
          <a:p>
            <a:pPr marL="457200" lvl="1" indent="-457200">
              <a:lnSpc>
                <a:spcPct val="100000"/>
              </a:lnSpc>
              <a:spcBef>
                <a:spcPts val="0"/>
              </a:spcBef>
              <a:spcAft>
                <a:spcPts val="1200"/>
              </a:spcAft>
              <a:buFont typeface="+mj-lt"/>
              <a:buAutoNum type="alphaUcPeriod"/>
              <a:defRPr/>
            </a:pPr>
            <a:r>
              <a:rPr lang="en-US" sz="9600" dirty="0"/>
              <a:t>Determine the net impact on taxes for bonds drawing over that period of time.</a:t>
            </a:r>
          </a:p>
          <a:p>
            <a:pPr marL="457200" lvl="1" indent="-457200">
              <a:lnSpc>
                <a:spcPct val="100000"/>
              </a:lnSpc>
              <a:spcBef>
                <a:spcPts val="0"/>
              </a:spcBef>
              <a:spcAft>
                <a:spcPts val="1200"/>
              </a:spcAft>
              <a:buFont typeface="+mj-lt"/>
              <a:buAutoNum type="alphaUcPeriod"/>
              <a:defRPr/>
            </a:pPr>
            <a:r>
              <a:rPr lang="en-US" sz="9600" dirty="0"/>
              <a:t>Rely on Drainage districts to continue to work on tributaries.</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3</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8"/>
            <a:ext cx="11415710" cy="173355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Go to the Friendswood voters with a bond vote that would provide a cost share of $32M in projects over the next 15 years.  This money can ONLY be spent on drainage projects associated with the main channel of Clear Creek.</a:t>
            </a:r>
          </a:p>
        </p:txBody>
      </p:sp>
    </p:spTree>
    <p:extLst>
      <p:ext uri="{BB962C8B-B14F-4D97-AF65-F5344CB8AC3E}">
        <p14:creationId xmlns:p14="http://schemas.microsoft.com/office/powerpoint/2010/main" val="3683137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45B9DF-BBD4-4D68-8D3D-AF93B7C5184F}"/>
              </a:ext>
            </a:extLst>
          </p:cNvPr>
          <p:cNvSpPr>
            <a:spLocks noGrp="1"/>
          </p:cNvSpPr>
          <p:nvPr>
            <p:ph type="title"/>
          </p:nvPr>
        </p:nvSpPr>
        <p:spPr>
          <a:xfrm>
            <a:off x="838200" y="365125"/>
            <a:ext cx="10515600" cy="678671"/>
          </a:xfrm>
        </p:spPr>
        <p:txBody>
          <a:bodyPr>
            <a:normAutofit fontScale="90000"/>
          </a:bodyPr>
          <a:lstStyle/>
          <a:p>
            <a:pPr algn="ctr"/>
            <a:r>
              <a:rPr lang="en-US" b="1" u="sng" dirty="0">
                <a:solidFill>
                  <a:srgbClr val="002060"/>
                </a:solidFill>
              </a:rPr>
              <a:t>Presenting Tonight</a:t>
            </a:r>
          </a:p>
        </p:txBody>
      </p:sp>
      <p:sp>
        <p:nvSpPr>
          <p:cNvPr id="6" name="Content Placeholder 5">
            <a:extLst>
              <a:ext uri="{FF2B5EF4-FFF2-40B4-BE49-F238E27FC236}">
                <a16:creationId xmlns="" xmlns:a16="http://schemas.microsoft.com/office/drawing/2014/main" id="{23F97D4B-59A8-470D-9FD1-29CCFDA0A697}"/>
              </a:ext>
            </a:extLst>
          </p:cNvPr>
          <p:cNvSpPr>
            <a:spLocks noGrp="1"/>
          </p:cNvSpPr>
          <p:nvPr>
            <p:ph idx="1"/>
          </p:nvPr>
        </p:nvSpPr>
        <p:spPr>
          <a:xfrm>
            <a:off x="437881" y="1537725"/>
            <a:ext cx="11316238" cy="4563823"/>
          </a:xfrm>
          <a:ln>
            <a:solidFill>
              <a:schemeClr val="tx1"/>
            </a:solidFill>
          </a:ln>
        </p:spPr>
        <p:txBody>
          <a:bodyPr>
            <a:normAutofit lnSpcReduction="10000"/>
          </a:bodyPr>
          <a:lstStyle/>
          <a:p>
            <a:pPr>
              <a:spcAft>
                <a:spcPts val="1200"/>
              </a:spcAft>
            </a:pPr>
            <a:r>
              <a:rPr lang="en-US" sz="3200" dirty="0"/>
              <a:t>Team members James Stahl and Lee Coggins……however the presentation was developed by the whole team.</a:t>
            </a:r>
          </a:p>
          <a:p>
            <a:pPr>
              <a:spcAft>
                <a:spcPts val="1200"/>
              </a:spcAft>
            </a:pPr>
            <a:r>
              <a:rPr lang="en-US" sz="3200" dirty="0"/>
              <a:t>We have been following a process and have already presented our problem statement, a significant portion of the data, and analysis.</a:t>
            </a:r>
          </a:p>
          <a:p>
            <a:pPr>
              <a:spcAft>
                <a:spcPts val="1200"/>
              </a:spcAft>
            </a:pPr>
            <a:r>
              <a:rPr lang="en-US" sz="3200" dirty="0"/>
              <a:t>Tonight we have some analysis to present.   We will also be presenting our Observations/Conclusions and we will present recommendations.</a:t>
            </a:r>
          </a:p>
          <a:p>
            <a:pPr>
              <a:spcAft>
                <a:spcPts val="1200"/>
              </a:spcAft>
            </a:pPr>
            <a:r>
              <a:rPr lang="en-US" sz="3200" b="1" dirty="0">
                <a:solidFill>
                  <a:srgbClr val="C00000"/>
                </a:solidFill>
              </a:rPr>
              <a:t>AND….there are no formulas to learn tonight!!</a:t>
            </a:r>
          </a:p>
        </p:txBody>
      </p:sp>
    </p:spTree>
    <p:extLst>
      <p:ext uri="{BB962C8B-B14F-4D97-AF65-F5344CB8AC3E}">
        <p14:creationId xmlns:p14="http://schemas.microsoft.com/office/powerpoint/2010/main" val="995195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1782" y="326130"/>
            <a:ext cx="9503627" cy="646331"/>
          </a:xfrm>
          <a:prstGeom prst="rect">
            <a:avLst/>
          </a:prstGeom>
          <a:noFill/>
        </p:spPr>
        <p:txBody>
          <a:bodyPr wrap="none" rtlCol="0">
            <a:spAutoFit/>
          </a:bodyPr>
          <a:lstStyle/>
          <a:p>
            <a:r>
              <a:rPr lang="en-US" sz="3600" b="1" u="sng" dirty="0">
                <a:solidFill>
                  <a:srgbClr val="002060"/>
                </a:solidFill>
              </a:rPr>
              <a:t>Estimated Costs of Projects with the Best Benefit</a:t>
            </a:r>
          </a:p>
        </p:txBody>
      </p:sp>
      <p:sp>
        <p:nvSpPr>
          <p:cNvPr id="8" name="TextBox 7"/>
          <p:cNvSpPr txBox="1"/>
          <p:nvPr/>
        </p:nvSpPr>
        <p:spPr>
          <a:xfrm>
            <a:off x="200806" y="5388490"/>
            <a:ext cx="11601450" cy="1277273"/>
          </a:xfrm>
          <a:prstGeom prst="rect">
            <a:avLst/>
          </a:prstGeom>
          <a:noFill/>
        </p:spPr>
        <p:txBody>
          <a:bodyPr wrap="square" rtlCol="0">
            <a:spAutoFit/>
          </a:bodyPr>
          <a:lstStyle/>
          <a:p>
            <a:pPr marL="342900" indent="-342900">
              <a:spcAft>
                <a:spcPts val="600"/>
              </a:spcAft>
              <a:buFont typeface="+mj-lt"/>
              <a:buAutoNum type="arabicPeriod"/>
            </a:pPr>
            <a:r>
              <a:rPr lang="en-US" dirty="0"/>
              <a:t>Costs based on engineering estimates for similar work.</a:t>
            </a:r>
          </a:p>
          <a:p>
            <a:pPr marL="342900" indent="-342900">
              <a:spcAft>
                <a:spcPts val="600"/>
              </a:spcAft>
              <a:buFont typeface="+mj-lt"/>
              <a:buAutoNum type="arabicPeriod"/>
            </a:pPr>
            <a:r>
              <a:rPr lang="en-US" dirty="0"/>
              <a:t>While Dr. Bedient’s work showed the FM2351 Bridge that while raising has a bigger impact, we believe for public safety two bridges should be elevated. But also note the terracing should reduce the flood heights which also help bridges stay passable</a:t>
            </a:r>
          </a:p>
        </p:txBody>
      </p:sp>
      <p:pic>
        <p:nvPicPr>
          <p:cNvPr id="6" name="Picture 5">
            <a:extLst>
              <a:ext uri="{FF2B5EF4-FFF2-40B4-BE49-F238E27FC236}">
                <a16:creationId xmlns="" xmlns:a16="http://schemas.microsoft.com/office/drawing/2014/main" id="{FCAD740F-45A9-4056-ACE6-CD3F170BABB5}"/>
              </a:ext>
            </a:extLst>
          </p:cNvPr>
          <p:cNvPicPr>
            <a:picLocks noChangeAspect="1"/>
          </p:cNvPicPr>
          <p:nvPr/>
        </p:nvPicPr>
        <p:blipFill>
          <a:blip r:embed="rId2"/>
          <a:stretch>
            <a:fillRect/>
          </a:stretch>
        </p:blipFill>
        <p:spPr>
          <a:xfrm>
            <a:off x="347356" y="1457864"/>
            <a:ext cx="11062121" cy="3312543"/>
          </a:xfrm>
          <a:prstGeom prst="rect">
            <a:avLst/>
          </a:prstGeom>
        </p:spPr>
      </p:pic>
    </p:spTree>
    <p:extLst>
      <p:ext uri="{BB962C8B-B14F-4D97-AF65-F5344CB8AC3E}">
        <p14:creationId xmlns:p14="http://schemas.microsoft.com/office/powerpoint/2010/main" val="3988429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CD8C4A2-AF14-44BD-8DDE-01F0871F9F44}"/>
              </a:ext>
            </a:extLst>
          </p:cNvPr>
          <p:cNvSpPr txBox="1"/>
          <p:nvPr/>
        </p:nvSpPr>
        <p:spPr>
          <a:xfrm>
            <a:off x="2871811" y="202524"/>
            <a:ext cx="7037760" cy="584775"/>
          </a:xfrm>
          <a:prstGeom prst="rect">
            <a:avLst/>
          </a:prstGeom>
          <a:noFill/>
        </p:spPr>
        <p:txBody>
          <a:bodyPr wrap="none" rtlCol="0">
            <a:spAutoFit/>
          </a:bodyPr>
          <a:lstStyle/>
          <a:p>
            <a:r>
              <a:rPr lang="en-US" sz="3200" b="1" u="sng" dirty="0">
                <a:solidFill>
                  <a:srgbClr val="002060"/>
                </a:solidFill>
              </a:rPr>
              <a:t>Estimated Spend Rate for Projects Listed</a:t>
            </a:r>
          </a:p>
        </p:txBody>
      </p:sp>
      <p:pic>
        <p:nvPicPr>
          <p:cNvPr id="5" name="Picture 4">
            <a:extLst>
              <a:ext uri="{FF2B5EF4-FFF2-40B4-BE49-F238E27FC236}">
                <a16:creationId xmlns="" xmlns:a16="http://schemas.microsoft.com/office/drawing/2014/main" id="{143EB06C-9C38-4BA3-A015-601470F0F930}"/>
              </a:ext>
            </a:extLst>
          </p:cNvPr>
          <p:cNvPicPr>
            <a:picLocks noChangeAspect="1"/>
          </p:cNvPicPr>
          <p:nvPr/>
        </p:nvPicPr>
        <p:blipFill>
          <a:blip r:embed="rId2"/>
          <a:stretch>
            <a:fillRect/>
          </a:stretch>
        </p:blipFill>
        <p:spPr>
          <a:xfrm>
            <a:off x="1164566" y="983654"/>
            <a:ext cx="9540045" cy="5537915"/>
          </a:xfrm>
          <a:prstGeom prst="rect">
            <a:avLst/>
          </a:prstGeom>
        </p:spPr>
      </p:pic>
    </p:spTree>
    <p:extLst>
      <p:ext uri="{BB962C8B-B14F-4D97-AF65-F5344CB8AC3E}">
        <p14:creationId xmlns:p14="http://schemas.microsoft.com/office/powerpoint/2010/main" val="2536963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240283" y="1921714"/>
            <a:ext cx="11344273" cy="4686120"/>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14400" b="1" i="1" u="sng" dirty="0">
                <a:solidFill>
                  <a:srgbClr val="002060"/>
                </a:solidFill>
              </a:rPr>
              <a:t>Why?</a:t>
            </a:r>
          </a:p>
          <a:p>
            <a:pPr marL="457200" lvl="1" indent="-457200">
              <a:lnSpc>
                <a:spcPct val="100000"/>
              </a:lnSpc>
              <a:spcBef>
                <a:spcPts val="0"/>
              </a:spcBef>
              <a:spcAft>
                <a:spcPts val="1200"/>
              </a:spcAft>
              <a:buFont typeface="+mj-lt"/>
              <a:buAutoNum type="alphaUcPeriod"/>
              <a:defRPr/>
            </a:pPr>
            <a:r>
              <a:rPr lang="en-US" sz="8000" dirty="0"/>
              <a:t>Experience shows with government to ensure something gets done and to have a long term approach it has to be one person’s clear job and that they are held accountable for progress. </a:t>
            </a:r>
          </a:p>
          <a:p>
            <a:pPr marL="457200" lvl="1" indent="-457200">
              <a:lnSpc>
                <a:spcPct val="100000"/>
              </a:lnSpc>
              <a:spcBef>
                <a:spcPts val="0"/>
              </a:spcBef>
              <a:spcAft>
                <a:spcPts val="1200"/>
              </a:spcAft>
              <a:buFont typeface="+mj-lt"/>
              <a:buAutoNum type="alphaUcPeriod"/>
              <a:defRPr/>
            </a:pPr>
            <a:r>
              <a:rPr lang="en-US" sz="8000" dirty="0"/>
              <a:t>City Manager is responsible for defining the job description, hiring, and managing the performance toward the long term goals. </a:t>
            </a:r>
          </a:p>
          <a:p>
            <a:pPr marL="457200" lvl="1" indent="-457200">
              <a:lnSpc>
                <a:spcPct val="100000"/>
              </a:lnSpc>
              <a:spcBef>
                <a:spcPts val="0"/>
              </a:spcBef>
              <a:spcAft>
                <a:spcPts val="1200"/>
              </a:spcAft>
              <a:buFont typeface="+mj-lt"/>
              <a:buAutoNum type="alphaUcPeriod"/>
              <a:defRPr/>
            </a:pPr>
            <a:r>
              <a:rPr lang="en-US" sz="8000" dirty="0"/>
              <a:t>The City Council should be very active in the progress of this work and expect routine reporting in Council meetings</a:t>
            </a:r>
          </a:p>
          <a:p>
            <a:pPr marL="457200" lvl="1" indent="-457200">
              <a:lnSpc>
                <a:spcPct val="100000"/>
              </a:lnSpc>
              <a:spcBef>
                <a:spcPts val="0"/>
              </a:spcBef>
              <a:spcAft>
                <a:spcPts val="1200"/>
              </a:spcAft>
              <a:buFont typeface="+mj-lt"/>
              <a:buAutoNum type="alphaUcPeriod"/>
              <a:defRPr/>
            </a:pPr>
            <a:r>
              <a:rPr lang="en-US" sz="8000" dirty="0"/>
              <a:t>Needs to have a budget to successfully complete the project and continues the sub-committee work on mathematical simulations.</a:t>
            </a:r>
          </a:p>
          <a:p>
            <a:pPr marL="457200" lvl="1" indent="-457200">
              <a:lnSpc>
                <a:spcPct val="100000"/>
              </a:lnSpc>
              <a:spcBef>
                <a:spcPts val="0"/>
              </a:spcBef>
              <a:spcAft>
                <a:spcPts val="1200"/>
              </a:spcAft>
              <a:buFont typeface="+mj-lt"/>
              <a:buAutoNum type="alphaUcPeriod"/>
              <a:defRPr/>
            </a:pPr>
            <a:r>
              <a:rPr lang="en-US" sz="8000" dirty="0"/>
              <a:t>Responsible for Clear Creek drainage project definition,  spending, grant writing, interaction with other jurisdictions, and interaction with the public. .</a:t>
            </a:r>
          </a:p>
          <a:p>
            <a:pPr marL="457200" lvl="1" indent="-457200">
              <a:lnSpc>
                <a:spcPct val="100000"/>
              </a:lnSpc>
              <a:spcBef>
                <a:spcPts val="0"/>
              </a:spcBef>
              <a:spcAft>
                <a:spcPts val="1200"/>
              </a:spcAft>
              <a:buFont typeface="+mj-lt"/>
              <a:buAutoNum type="alphaUcPeriod"/>
              <a:defRPr/>
            </a:pPr>
            <a:r>
              <a:rPr lang="en-US" sz="8000" dirty="0"/>
              <a:t>Monitors projects on Clear Creek and requires simulations that show the effect of these projects during storms sizes that flood Friendswood.</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4</a:t>
            </a:r>
          </a:p>
        </p:txBody>
      </p:sp>
      <p:sp>
        <p:nvSpPr>
          <p:cNvPr id="5" name="Rectangle 4">
            <a:extLst>
              <a:ext uri="{FF2B5EF4-FFF2-40B4-BE49-F238E27FC236}">
                <a16:creationId xmlns="" xmlns:a16="http://schemas.microsoft.com/office/drawing/2014/main" id="{7B527E8F-A58C-41FD-A504-24B3B5352257}"/>
              </a:ext>
            </a:extLst>
          </p:cNvPr>
          <p:cNvSpPr/>
          <p:nvPr/>
        </p:nvSpPr>
        <p:spPr>
          <a:xfrm>
            <a:off x="240283" y="738232"/>
            <a:ext cx="11344274" cy="1002133"/>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800" b="1" dirty="0">
                <a:solidFill>
                  <a:schemeClr val="bg1"/>
                </a:solidFill>
              </a:rPr>
              <a:t>Hire a long term Clear Creek Watershed Drainage coordinator for in the City of Friendswood to create a long term strategy and a Constancy of Purpose </a:t>
            </a:r>
          </a:p>
        </p:txBody>
      </p:sp>
    </p:spTree>
    <p:extLst>
      <p:ext uri="{BB962C8B-B14F-4D97-AF65-F5344CB8AC3E}">
        <p14:creationId xmlns:p14="http://schemas.microsoft.com/office/powerpoint/2010/main" val="3514537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2327155"/>
            <a:ext cx="11344273" cy="4163586"/>
          </a:xfrm>
          <a:ln w="22225">
            <a:solidFill>
              <a:schemeClr val="tx1"/>
            </a:solidFill>
          </a:ln>
        </p:spPr>
        <p:txBody>
          <a:bodyPr>
            <a:noAutofit/>
          </a:bodyPr>
          <a:lstStyle/>
          <a:p>
            <a:pPr marL="0" indent="0" algn="ctr">
              <a:lnSpc>
                <a:spcPct val="110000"/>
              </a:lnSpc>
              <a:spcBef>
                <a:spcPts val="0"/>
              </a:spcBef>
              <a:spcAft>
                <a:spcPts val="1200"/>
              </a:spcAft>
              <a:buNone/>
            </a:pPr>
            <a:r>
              <a:rPr lang="en-US" sz="3200" b="1" i="1" u="sng" dirty="0">
                <a:solidFill>
                  <a:srgbClr val="002060"/>
                </a:solidFill>
              </a:rPr>
              <a:t>Why?</a:t>
            </a:r>
          </a:p>
          <a:p>
            <a:pPr marL="457200" lvl="1" indent="-457200">
              <a:lnSpc>
                <a:spcPct val="100000"/>
              </a:lnSpc>
              <a:spcBef>
                <a:spcPts val="0"/>
              </a:spcBef>
              <a:spcAft>
                <a:spcPts val="1200"/>
              </a:spcAft>
              <a:buFont typeface="+mj-lt"/>
              <a:buAutoNum type="alphaUcPeriod"/>
              <a:defRPr/>
            </a:pPr>
            <a:r>
              <a:rPr lang="en-US" sz="3200" dirty="0"/>
              <a:t>Design criteria for new construction at the 1% storm level are inadequate.</a:t>
            </a:r>
          </a:p>
          <a:p>
            <a:pPr marL="457200" lvl="1" indent="-457200">
              <a:lnSpc>
                <a:spcPct val="100000"/>
              </a:lnSpc>
              <a:spcBef>
                <a:spcPts val="0"/>
              </a:spcBef>
              <a:spcAft>
                <a:spcPts val="1200"/>
              </a:spcAft>
              <a:buFont typeface="+mj-lt"/>
              <a:buAutoNum type="alphaUcPeriod"/>
              <a:defRPr/>
            </a:pPr>
            <a:r>
              <a:rPr lang="en-US" sz="3200" dirty="0"/>
              <a:t>Optimally this should be done in conjunction with other municipalities up and down the creek.</a:t>
            </a:r>
          </a:p>
          <a:p>
            <a:pPr marL="457200" lvl="1" indent="-457200">
              <a:lnSpc>
                <a:spcPct val="100000"/>
              </a:lnSpc>
              <a:spcBef>
                <a:spcPts val="0"/>
              </a:spcBef>
              <a:spcAft>
                <a:spcPts val="1200"/>
              </a:spcAft>
              <a:buFont typeface="+mj-lt"/>
              <a:buAutoNum type="alphaUcPeriod"/>
              <a:defRPr/>
            </a:pPr>
            <a:r>
              <a:rPr lang="en-US" sz="3200" dirty="0"/>
              <a:t>Current existing structures would be grandfathered unless substantially altered.</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5</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282462"/>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 City of Friendswood should review and change its current permitting criteria regarding drainage to reflect the realities of the types of storms that occur here. </a:t>
            </a:r>
          </a:p>
        </p:txBody>
      </p:sp>
    </p:spTree>
    <p:extLst>
      <p:ext uri="{BB962C8B-B14F-4D97-AF65-F5344CB8AC3E}">
        <p14:creationId xmlns:p14="http://schemas.microsoft.com/office/powerpoint/2010/main" val="426868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2327155"/>
            <a:ext cx="11344273" cy="3970128"/>
          </a:xfrm>
          <a:ln w="22225">
            <a:solidFill>
              <a:schemeClr val="tx1"/>
            </a:solidFill>
          </a:ln>
        </p:spPr>
        <p:txBody>
          <a:bodyPr>
            <a:normAutofit fontScale="40000" lnSpcReduction="20000"/>
          </a:bodyPr>
          <a:lstStyle/>
          <a:p>
            <a:pPr marL="0" indent="0" algn="ctr">
              <a:lnSpc>
                <a:spcPct val="110000"/>
              </a:lnSpc>
              <a:spcBef>
                <a:spcPts val="0"/>
              </a:spcBef>
              <a:spcAft>
                <a:spcPts val="1200"/>
              </a:spcAft>
              <a:buNone/>
            </a:pPr>
            <a:r>
              <a:rPr lang="en-US" sz="11100" b="1" i="1" u="sng" dirty="0">
                <a:solidFill>
                  <a:srgbClr val="002060"/>
                </a:solidFill>
              </a:rPr>
              <a:t>Why</a:t>
            </a:r>
            <a:r>
              <a:rPr lang="en-US" sz="14400" b="1" i="1" u="sng" dirty="0">
                <a:solidFill>
                  <a:srgbClr val="002060"/>
                </a:solidFill>
              </a:rPr>
              <a:t>?</a:t>
            </a:r>
          </a:p>
          <a:p>
            <a:pPr marL="457200" lvl="1" indent="-457200">
              <a:lnSpc>
                <a:spcPct val="100000"/>
              </a:lnSpc>
              <a:spcBef>
                <a:spcPts val="0"/>
              </a:spcBef>
              <a:spcAft>
                <a:spcPts val="1200"/>
              </a:spcAft>
              <a:buFont typeface="+mj-lt"/>
              <a:buAutoNum type="alphaUcPeriod"/>
              <a:defRPr/>
            </a:pPr>
            <a:r>
              <a:rPr lang="en-US" sz="7400" dirty="0"/>
              <a:t>This is included in our calculations for the Bond needs</a:t>
            </a:r>
          </a:p>
          <a:p>
            <a:pPr marL="457200" lvl="1" indent="-457200">
              <a:lnSpc>
                <a:spcPct val="100000"/>
              </a:lnSpc>
              <a:spcBef>
                <a:spcPts val="0"/>
              </a:spcBef>
              <a:spcAft>
                <a:spcPts val="1200"/>
              </a:spcAft>
              <a:buFont typeface="+mj-lt"/>
              <a:buAutoNum type="alphaUcPeriod"/>
              <a:defRPr/>
            </a:pPr>
            <a:r>
              <a:rPr lang="en-US" sz="7400" dirty="0"/>
              <a:t>Quick response to purchase damaged properties after a flood event</a:t>
            </a:r>
          </a:p>
          <a:p>
            <a:pPr marL="457200" lvl="1" indent="-457200">
              <a:lnSpc>
                <a:spcPct val="100000"/>
              </a:lnSpc>
              <a:spcBef>
                <a:spcPts val="0"/>
              </a:spcBef>
              <a:spcAft>
                <a:spcPts val="1200"/>
              </a:spcAft>
              <a:buFont typeface="+mj-lt"/>
              <a:buAutoNum type="alphaUcPeriod"/>
              <a:defRPr/>
            </a:pPr>
            <a:r>
              <a:rPr lang="en-US" sz="7400" dirty="0"/>
              <a:t>Purchase of properties as they go on the market at any time.</a:t>
            </a:r>
          </a:p>
          <a:p>
            <a:pPr marL="457200" lvl="1" indent="-457200">
              <a:lnSpc>
                <a:spcPct val="100000"/>
              </a:lnSpc>
              <a:spcBef>
                <a:spcPts val="0"/>
              </a:spcBef>
              <a:spcAft>
                <a:spcPts val="1200"/>
              </a:spcAft>
              <a:buFont typeface="+mj-lt"/>
              <a:buAutoNum type="alphaUcPeriod"/>
              <a:defRPr/>
            </a:pPr>
            <a:r>
              <a:rPr lang="en-US" sz="7400" dirty="0"/>
              <a:t>Unsolicited offers. </a:t>
            </a:r>
          </a:p>
          <a:p>
            <a:pPr marL="457200" lvl="1" indent="-457200">
              <a:lnSpc>
                <a:spcPct val="100000"/>
              </a:lnSpc>
              <a:spcBef>
                <a:spcPts val="0"/>
              </a:spcBef>
              <a:spcAft>
                <a:spcPts val="1200"/>
              </a:spcAft>
              <a:buFont typeface="+mj-lt"/>
              <a:buAutoNum type="alphaUcPeriod"/>
              <a:defRPr/>
            </a:pPr>
            <a:r>
              <a:rPr lang="en-US" sz="7400" dirty="0"/>
              <a:t>Privately owned properties cannot be used for drainage projects.</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6</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282462"/>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 acquisition of properties will be required to adapt Clear Creek to meet the demand for drainage.  The City of Friendswood will need to have the means to acquire properties for drainage projects.</a:t>
            </a:r>
          </a:p>
        </p:txBody>
      </p:sp>
    </p:spTree>
    <p:extLst>
      <p:ext uri="{BB962C8B-B14F-4D97-AF65-F5344CB8AC3E}">
        <p14:creationId xmlns:p14="http://schemas.microsoft.com/office/powerpoint/2010/main" val="2986487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2836173"/>
            <a:ext cx="11344273" cy="3755127"/>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11100" b="1" i="1" u="sng" dirty="0">
                <a:solidFill>
                  <a:srgbClr val="002060"/>
                </a:solidFill>
              </a:rPr>
              <a:t>Why</a:t>
            </a:r>
            <a:r>
              <a:rPr lang="en-US" sz="14400" b="1" i="1" u="sng" dirty="0">
                <a:solidFill>
                  <a:srgbClr val="002060"/>
                </a:solidFill>
              </a:rPr>
              <a:t>?</a:t>
            </a:r>
          </a:p>
          <a:p>
            <a:pPr marL="457200" lvl="1" indent="-457200">
              <a:lnSpc>
                <a:spcPct val="100000"/>
              </a:lnSpc>
              <a:spcBef>
                <a:spcPts val="0"/>
              </a:spcBef>
              <a:spcAft>
                <a:spcPts val="1200"/>
              </a:spcAft>
              <a:buFont typeface="+mj-lt"/>
              <a:buAutoNum type="alphaUcPeriod"/>
              <a:defRPr/>
            </a:pPr>
            <a:r>
              <a:rPr lang="en-US" sz="9600" dirty="0"/>
              <a:t>It is our citizens who flood.</a:t>
            </a:r>
          </a:p>
          <a:p>
            <a:pPr marL="457200" lvl="1" indent="-457200">
              <a:lnSpc>
                <a:spcPct val="100000"/>
              </a:lnSpc>
              <a:spcBef>
                <a:spcPts val="0"/>
              </a:spcBef>
              <a:spcAft>
                <a:spcPts val="1200"/>
              </a:spcAft>
              <a:buFont typeface="+mj-lt"/>
              <a:buAutoNum type="alphaUcPeriod"/>
              <a:defRPr/>
            </a:pPr>
            <a:r>
              <a:rPr lang="en-US" sz="9600" dirty="0"/>
              <a:t>There are over a half dozen agencies involved in Clear Creek.  Recognize the responsibilities of other entities and need to increase our presence to support these groups.</a:t>
            </a:r>
          </a:p>
          <a:p>
            <a:pPr marL="457200" lvl="1" indent="-457200">
              <a:lnSpc>
                <a:spcPct val="100000"/>
              </a:lnSpc>
              <a:spcBef>
                <a:spcPts val="0"/>
              </a:spcBef>
              <a:spcAft>
                <a:spcPts val="1200"/>
              </a:spcAft>
              <a:buFont typeface="+mj-lt"/>
              <a:buAutoNum type="alphaUcPeriod"/>
              <a:defRPr/>
            </a:pPr>
            <a:r>
              <a:rPr lang="en-US" sz="9600" dirty="0"/>
              <a:t>The current master plan for the watershed needs improvement.</a:t>
            </a:r>
          </a:p>
          <a:p>
            <a:pPr marL="457200" lvl="1" indent="-457200">
              <a:lnSpc>
                <a:spcPct val="100000"/>
              </a:lnSpc>
              <a:spcBef>
                <a:spcPts val="0"/>
              </a:spcBef>
              <a:spcAft>
                <a:spcPts val="1200"/>
              </a:spcAft>
              <a:buFont typeface="+mj-lt"/>
              <a:buAutoNum type="alphaUcPeriod"/>
              <a:defRPr/>
            </a:pPr>
            <a:r>
              <a:rPr lang="en-US" sz="9600" dirty="0"/>
              <a:t>Solutions have to involve land use and the larger cities on the watershed control this. </a:t>
            </a:r>
          </a:p>
          <a:p>
            <a:pPr marL="457200" lvl="1" indent="-457200">
              <a:lnSpc>
                <a:spcPct val="100000"/>
              </a:lnSpc>
              <a:spcBef>
                <a:spcPts val="0"/>
              </a:spcBef>
              <a:spcAft>
                <a:spcPts val="1200"/>
              </a:spcAft>
              <a:buFont typeface="+mj-lt"/>
              <a:buAutoNum type="alphaUcPeriod"/>
              <a:defRPr/>
            </a:pPr>
            <a:r>
              <a:rPr lang="en-US" sz="9600" dirty="0"/>
              <a:t>As a city council reach out to other cities to initiate communications.  Initial discussions with League City leadership indicate they are of a like mind on this. </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7</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869058"/>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 City of Friendswood needs to be proactive regarding the management of the flow of water down Clear Creek. The City of Friendswood should take the leadership role in organizing municipalities along Clear Creek to create a common purpose in fixing the creek. </a:t>
            </a:r>
          </a:p>
        </p:txBody>
      </p:sp>
    </p:spTree>
    <p:extLst>
      <p:ext uri="{BB962C8B-B14F-4D97-AF65-F5344CB8AC3E}">
        <p14:creationId xmlns:p14="http://schemas.microsoft.com/office/powerpoint/2010/main" val="493974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2836173"/>
            <a:ext cx="11344273" cy="3616385"/>
          </a:xfrm>
          <a:ln w="22225">
            <a:solidFill>
              <a:schemeClr val="tx1"/>
            </a:solidFill>
          </a:ln>
        </p:spPr>
        <p:txBody>
          <a:bodyPr>
            <a:normAutofit fontScale="32500" lnSpcReduction="20000"/>
          </a:bodyPr>
          <a:lstStyle/>
          <a:p>
            <a:pPr marL="0" indent="0" algn="ctr">
              <a:lnSpc>
                <a:spcPct val="110000"/>
              </a:lnSpc>
              <a:spcBef>
                <a:spcPts val="0"/>
              </a:spcBef>
              <a:spcAft>
                <a:spcPts val="1200"/>
              </a:spcAft>
              <a:buNone/>
            </a:pPr>
            <a:r>
              <a:rPr lang="en-US" sz="11100" b="1" i="1" u="sng" dirty="0">
                <a:solidFill>
                  <a:srgbClr val="002060"/>
                </a:solidFill>
              </a:rPr>
              <a:t>Why</a:t>
            </a:r>
            <a:r>
              <a:rPr lang="en-US" sz="14400" b="1" i="1" u="sng" dirty="0">
                <a:solidFill>
                  <a:srgbClr val="002060"/>
                </a:solidFill>
              </a:rPr>
              <a:t>?</a:t>
            </a:r>
          </a:p>
          <a:p>
            <a:pPr marL="457200" lvl="1" indent="-457200">
              <a:lnSpc>
                <a:spcPct val="100000"/>
              </a:lnSpc>
              <a:spcBef>
                <a:spcPts val="0"/>
              </a:spcBef>
              <a:spcAft>
                <a:spcPts val="1200"/>
              </a:spcAft>
              <a:buFont typeface="+mj-lt"/>
              <a:buAutoNum type="alphaUcPeriod"/>
              <a:defRPr/>
            </a:pPr>
            <a:r>
              <a:rPr lang="en-US" sz="7400" dirty="0"/>
              <a:t>Generating watershed control systems can be hugely helpful so long as they are focused on the entire watershed, they are governed fairly, and they are resourced property.</a:t>
            </a:r>
          </a:p>
          <a:p>
            <a:pPr marL="457200" lvl="1" indent="-457200">
              <a:lnSpc>
                <a:spcPct val="100000"/>
              </a:lnSpc>
              <a:spcBef>
                <a:spcPts val="0"/>
              </a:spcBef>
              <a:spcAft>
                <a:spcPts val="1200"/>
              </a:spcAft>
              <a:buFont typeface="+mj-lt"/>
              <a:buAutoNum type="alphaUcPeriod"/>
              <a:defRPr/>
            </a:pPr>
            <a:r>
              <a:rPr lang="en-US" sz="7400" dirty="0"/>
              <a:t>Care should be given to ensure that changes do not reduce effective current drainage system.</a:t>
            </a:r>
          </a:p>
          <a:p>
            <a:pPr marL="457200" lvl="1" indent="-457200">
              <a:lnSpc>
                <a:spcPct val="100000"/>
              </a:lnSpc>
              <a:spcBef>
                <a:spcPts val="0"/>
              </a:spcBef>
              <a:spcAft>
                <a:spcPts val="1200"/>
              </a:spcAft>
              <a:buFont typeface="+mj-lt"/>
              <a:buAutoNum type="alphaUcPeriod"/>
              <a:defRPr/>
            </a:pPr>
            <a:r>
              <a:rPr lang="en-US" sz="7400" dirty="0"/>
              <a:t>Until the Drainage Coordinator job is filled, Council should determine a method to evaluate changes coming from either the counties, or state. </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8</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869058"/>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There are currently several efforts to restructure watershed management being contemplated at the county and state level.   The City Council needs to be active and participating in this and determining if these efforts will be beneficial to Friendswood and resisted if not.</a:t>
            </a:r>
          </a:p>
        </p:txBody>
      </p:sp>
    </p:spTree>
    <p:extLst>
      <p:ext uri="{BB962C8B-B14F-4D97-AF65-F5344CB8AC3E}">
        <p14:creationId xmlns:p14="http://schemas.microsoft.com/office/powerpoint/2010/main" val="3624611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6" y="2655198"/>
            <a:ext cx="11344273" cy="3616385"/>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11100" b="1" i="1" u="sng" dirty="0">
                <a:solidFill>
                  <a:srgbClr val="002060"/>
                </a:solidFill>
              </a:rPr>
              <a:t>Why</a:t>
            </a:r>
            <a:r>
              <a:rPr lang="en-US" sz="14400" b="1" i="1" u="sng" dirty="0">
                <a:solidFill>
                  <a:srgbClr val="002060"/>
                </a:solidFill>
              </a:rPr>
              <a:t>?</a:t>
            </a:r>
          </a:p>
          <a:p>
            <a:pPr marL="457200" lvl="1" indent="-457200">
              <a:lnSpc>
                <a:spcPct val="100000"/>
              </a:lnSpc>
              <a:spcBef>
                <a:spcPts val="0"/>
              </a:spcBef>
              <a:spcAft>
                <a:spcPts val="1200"/>
              </a:spcAft>
              <a:buFont typeface="+mj-lt"/>
              <a:buAutoNum type="alphaUcPeriod"/>
              <a:defRPr/>
            </a:pPr>
            <a:r>
              <a:rPr lang="en-US" sz="9200" dirty="0"/>
              <a:t>Many of the significant alterations of the Creek were done a long time ago and continue to this day and will continue in the future.</a:t>
            </a:r>
          </a:p>
          <a:p>
            <a:pPr marL="457200" lvl="1" indent="-457200">
              <a:lnSpc>
                <a:spcPct val="100000"/>
              </a:lnSpc>
              <a:spcBef>
                <a:spcPts val="0"/>
              </a:spcBef>
              <a:spcAft>
                <a:spcPts val="1200"/>
              </a:spcAft>
              <a:buFont typeface="+mj-lt"/>
              <a:buAutoNum type="alphaUcPeriod"/>
              <a:defRPr/>
            </a:pPr>
            <a:r>
              <a:rPr lang="en-US" sz="9200" dirty="0"/>
              <a:t>All municipalities comply with current laws and ordinances.</a:t>
            </a:r>
          </a:p>
          <a:p>
            <a:pPr marL="457200" lvl="1" indent="-457200">
              <a:lnSpc>
                <a:spcPct val="100000"/>
              </a:lnSpc>
              <a:spcBef>
                <a:spcPts val="0"/>
              </a:spcBef>
              <a:spcAft>
                <a:spcPts val="1200"/>
              </a:spcAft>
              <a:buFont typeface="+mj-lt"/>
              <a:buAutoNum type="alphaUcPeriod"/>
              <a:defRPr/>
            </a:pPr>
            <a:r>
              <a:rPr lang="en-US" sz="9200" dirty="0"/>
              <a:t>State and Federal law would not support being successful in legal action</a:t>
            </a:r>
          </a:p>
          <a:p>
            <a:pPr marL="457200" lvl="1" indent="-457200">
              <a:lnSpc>
                <a:spcPct val="100000"/>
              </a:lnSpc>
              <a:spcBef>
                <a:spcPts val="0"/>
              </a:spcBef>
              <a:spcAft>
                <a:spcPts val="1200"/>
              </a:spcAft>
              <a:buFont typeface="+mj-lt"/>
              <a:buAutoNum type="alphaUcPeriod"/>
              <a:defRPr/>
            </a:pPr>
            <a:r>
              <a:rPr lang="en-US" sz="9200" dirty="0"/>
              <a:t>Friendswood too has allowed development, including houses built right on the creek, that have also contributed to the problem.</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2981907"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9</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7" y="761999"/>
            <a:ext cx="11344274" cy="146685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800" b="1" dirty="0">
                <a:solidFill>
                  <a:schemeClr val="bg1"/>
                </a:solidFill>
              </a:rPr>
              <a:t>The focus should entirely be toward the future.  There is no justification to seek redress directed at upstream or downstream entities for the changes that have occurred along Clear Creek. </a:t>
            </a:r>
          </a:p>
        </p:txBody>
      </p:sp>
    </p:spTree>
    <p:extLst>
      <p:ext uri="{BB962C8B-B14F-4D97-AF65-F5344CB8AC3E}">
        <p14:creationId xmlns:p14="http://schemas.microsoft.com/office/powerpoint/2010/main" val="4198659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2607573"/>
            <a:ext cx="11344273" cy="3616385"/>
          </a:xfrm>
          <a:ln w="22225">
            <a:solidFill>
              <a:schemeClr val="tx1"/>
            </a:solidFill>
          </a:ln>
        </p:spPr>
        <p:txBody>
          <a:bodyPr>
            <a:normAutofit/>
          </a:bodyPr>
          <a:lstStyle/>
          <a:p>
            <a:pPr marL="0" indent="0" algn="ctr">
              <a:lnSpc>
                <a:spcPct val="110000"/>
              </a:lnSpc>
              <a:spcBef>
                <a:spcPts val="0"/>
              </a:spcBef>
              <a:spcAft>
                <a:spcPts val="1200"/>
              </a:spcAft>
              <a:buNone/>
            </a:pPr>
            <a:r>
              <a:rPr lang="en-US" sz="3600" b="1" i="1" u="sng" dirty="0">
                <a:solidFill>
                  <a:srgbClr val="002060"/>
                </a:solidFill>
              </a:rPr>
              <a:t>Why</a:t>
            </a:r>
            <a:r>
              <a:rPr lang="en-US" sz="4400" b="1" i="1" u="sng" dirty="0">
                <a:solidFill>
                  <a:srgbClr val="002060"/>
                </a:solidFill>
              </a:rPr>
              <a:t>?</a:t>
            </a:r>
          </a:p>
          <a:p>
            <a:pPr marL="457200" lvl="1" indent="-457200">
              <a:lnSpc>
                <a:spcPct val="100000"/>
              </a:lnSpc>
              <a:spcBef>
                <a:spcPts val="0"/>
              </a:spcBef>
              <a:spcAft>
                <a:spcPts val="1200"/>
              </a:spcAft>
              <a:buFont typeface="+mj-lt"/>
              <a:buAutoNum type="alphaUcPeriod"/>
              <a:defRPr/>
            </a:pPr>
            <a:r>
              <a:rPr lang="en-US" sz="3000" dirty="0"/>
              <a:t>May require funding not part of bond capital which is dedicated to Clear Creek’s main stem.</a:t>
            </a:r>
          </a:p>
          <a:p>
            <a:pPr marL="457200" lvl="1" indent="-457200">
              <a:lnSpc>
                <a:spcPct val="100000"/>
              </a:lnSpc>
              <a:spcBef>
                <a:spcPts val="0"/>
              </a:spcBef>
              <a:spcAft>
                <a:spcPts val="1200"/>
              </a:spcAft>
              <a:buFont typeface="+mj-lt"/>
              <a:buAutoNum type="alphaUcPeriod"/>
              <a:defRPr/>
            </a:pPr>
            <a:r>
              <a:rPr lang="en-US" sz="3000" dirty="0"/>
              <a:t>This may require general funds to budget for and to perform the repairs. </a:t>
            </a:r>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3161443"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10</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504951"/>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bg1"/>
                </a:solidFill>
              </a:rPr>
              <a:t>There are small areas of Friendswood that flooded during Harvey that were not caused by Clear Creek.   The city should be directed to research these and propose fixes. </a:t>
            </a:r>
          </a:p>
        </p:txBody>
      </p:sp>
    </p:spTree>
    <p:extLst>
      <p:ext uri="{BB962C8B-B14F-4D97-AF65-F5344CB8AC3E}">
        <p14:creationId xmlns:p14="http://schemas.microsoft.com/office/powerpoint/2010/main" val="1047846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3F955A-FE8F-4D2A-86DF-ECB3C2109003}"/>
              </a:ext>
            </a:extLst>
          </p:cNvPr>
          <p:cNvSpPr>
            <a:spLocks noGrp="1"/>
          </p:cNvSpPr>
          <p:nvPr>
            <p:ph idx="1"/>
          </p:nvPr>
        </p:nvSpPr>
        <p:spPr>
          <a:xfrm>
            <a:off x="352427" y="2836173"/>
            <a:ext cx="11344273" cy="3806167"/>
          </a:xfrm>
          <a:ln w="22225">
            <a:solidFill>
              <a:schemeClr val="tx1"/>
            </a:solidFill>
          </a:ln>
        </p:spPr>
        <p:txBody>
          <a:bodyPr>
            <a:normAutofit fontScale="25000" lnSpcReduction="20000"/>
          </a:bodyPr>
          <a:lstStyle/>
          <a:p>
            <a:pPr marL="0" indent="0" algn="ctr">
              <a:lnSpc>
                <a:spcPct val="110000"/>
              </a:lnSpc>
              <a:spcBef>
                <a:spcPts val="0"/>
              </a:spcBef>
              <a:spcAft>
                <a:spcPts val="1200"/>
              </a:spcAft>
              <a:buNone/>
            </a:pPr>
            <a:r>
              <a:rPr lang="en-US" sz="7600" b="1" i="1" u="sng" dirty="0">
                <a:solidFill>
                  <a:srgbClr val="002060"/>
                </a:solidFill>
              </a:rPr>
              <a:t>Why</a:t>
            </a:r>
            <a:r>
              <a:rPr lang="en-US" sz="8400" b="1" i="1" u="sng" dirty="0">
                <a:solidFill>
                  <a:srgbClr val="002060"/>
                </a:solidFill>
              </a:rPr>
              <a:t>?</a:t>
            </a:r>
          </a:p>
          <a:p>
            <a:pPr marL="457200" lvl="1" indent="-457200">
              <a:lnSpc>
                <a:spcPct val="120000"/>
              </a:lnSpc>
              <a:spcBef>
                <a:spcPts val="0"/>
              </a:spcBef>
              <a:spcAft>
                <a:spcPts val="600"/>
              </a:spcAft>
              <a:buFont typeface="+mj-lt"/>
              <a:buAutoNum type="alphaUcPeriod"/>
              <a:defRPr/>
            </a:pPr>
            <a:r>
              <a:rPr lang="en-US" sz="9600" dirty="0"/>
              <a:t>Work with the flood control districts to increase the number in critical areas. </a:t>
            </a:r>
          </a:p>
          <a:p>
            <a:pPr marL="457200" lvl="1" indent="-457200">
              <a:lnSpc>
                <a:spcPct val="120000"/>
              </a:lnSpc>
              <a:spcBef>
                <a:spcPts val="0"/>
              </a:spcBef>
              <a:spcAft>
                <a:spcPts val="600"/>
              </a:spcAft>
              <a:buFont typeface="+mj-lt"/>
              <a:buAutoNum type="alphaUcPeriod"/>
              <a:defRPr/>
            </a:pPr>
            <a:r>
              <a:rPr lang="en-US" sz="9600" dirty="0"/>
              <a:t>These instruments can give valuable real time data in storms that can trigger local or large evacuations and later rescue work.</a:t>
            </a:r>
          </a:p>
          <a:p>
            <a:pPr marL="457200" lvl="1" indent="-457200">
              <a:lnSpc>
                <a:spcPct val="120000"/>
              </a:lnSpc>
              <a:spcBef>
                <a:spcPts val="0"/>
              </a:spcBef>
              <a:spcAft>
                <a:spcPts val="600"/>
              </a:spcAft>
              <a:buFont typeface="+mj-lt"/>
              <a:buAutoNum type="alphaUcPeriod"/>
              <a:defRPr/>
            </a:pPr>
            <a:r>
              <a:rPr lang="en-US" sz="9600" dirty="0"/>
              <a:t>The information is valuable in later analysis of what occurred during storms of all levels. </a:t>
            </a:r>
          </a:p>
          <a:p>
            <a:pPr marL="457200" lvl="1" indent="-457200">
              <a:lnSpc>
                <a:spcPct val="120000"/>
              </a:lnSpc>
              <a:spcBef>
                <a:spcPts val="0"/>
              </a:spcBef>
              <a:spcAft>
                <a:spcPts val="600"/>
              </a:spcAft>
              <a:buFont typeface="+mj-lt"/>
              <a:buAutoNum type="alphaUcPeriod"/>
              <a:defRPr/>
            </a:pPr>
            <a:r>
              <a:rPr lang="en-US" sz="9600" dirty="0"/>
              <a:t>Consider adding flow rate sensors and video monitoring at critical spots.</a:t>
            </a:r>
          </a:p>
          <a:p>
            <a:pPr marL="457200" lvl="1" indent="-457200">
              <a:lnSpc>
                <a:spcPct val="120000"/>
              </a:lnSpc>
              <a:spcBef>
                <a:spcPts val="0"/>
              </a:spcBef>
              <a:spcAft>
                <a:spcPts val="600"/>
              </a:spcAft>
              <a:buFont typeface="+mj-lt"/>
              <a:buAutoNum type="alphaUcPeriod"/>
              <a:defRPr/>
            </a:pPr>
            <a:r>
              <a:rPr lang="en-US" sz="9600" dirty="0"/>
              <a:t>All this information should be available to the Friendswood Emergency Operations Command Center and available to the public in real time. </a:t>
            </a:r>
            <a:endParaRPr lang="en-US" sz="7500" dirty="0"/>
          </a:p>
        </p:txBody>
      </p:sp>
      <p:sp>
        <p:nvSpPr>
          <p:cNvPr id="4" name="TextBox 3">
            <a:extLst>
              <a:ext uri="{FF2B5EF4-FFF2-40B4-BE49-F238E27FC236}">
                <a16:creationId xmlns="" xmlns:a16="http://schemas.microsoft.com/office/drawing/2014/main" id="{E41A0567-138A-49FD-9D78-6D82A8023352}"/>
              </a:ext>
            </a:extLst>
          </p:cNvPr>
          <p:cNvSpPr txBox="1"/>
          <p:nvPr/>
        </p:nvSpPr>
        <p:spPr>
          <a:xfrm>
            <a:off x="4382572" y="33663"/>
            <a:ext cx="3148106" cy="523220"/>
          </a:xfrm>
          <a:prstGeom prst="rect">
            <a:avLst/>
          </a:prstGeom>
          <a:noFill/>
        </p:spPr>
        <p:txBody>
          <a:bodyPr wrap="none" rtlCol="0">
            <a:spAutoFit/>
          </a:bodyPr>
          <a:lstStyle>
            <a:defPPr>
              <a:defRPr lang="en-US"/>
            </a:defPPr>
            <a:lvl1pPr>
              <a:defRPr sz="3200" b="1" u="sng">
                <a:solidFill>
                  <a:srgbClr val="002060"/>
                </a:solidFill>
                <a:latin typeface="Times New Roman" panose="02020603050405020304" pitchFamily="18" charset="0"/>
                <a:cs typeface="Times New Roman" panose="02020603050405020304" pitchFamily="18" charset="0"/>
              </a:defRPr>
            </a:lvl1pPr>
          </a:lstStyle>
          <a:p>
            <a:r>
              <a:rPr lang="en-US" dirty="0"/>
              <a:t>Recommendation 11</a:t>
            </a:r>
          </a:p>
        </p:txBody>
      </p:sp>
      <p:sp>
        <p:nvSpPr>
          <p:cNvPr id="5" name="Rectangle 4">
            <a:extLst>
              <a:ext uri="{FF2B5EF4-FFF2-40B4-BE49-F238E27FC236}">
                <a16:creationId xmlns="" xmlns:a16="http://schemas.microsoft.com/office/drawing/2014/main" id="{7B527E8F-A58C-41FD-A504-24B3B5352257}"/>
              </a:ext>
            </a:extLst>
          </p:cNvPr>
          <p:cNvSpPr/>
          <p:nvPr/>
        </p:nvSpPr>
        <p:spPr>
          <a:xfrm>
            <a:off x="352426" y="761999"/>
            <a:ext cx="11344274" cy="1869058"/>
          </a:xfrm>
          <a:prstGeom prst="rect">
            <a:avLst/>
          </a:prstGeom>
          <a:solidFill>
            <a:srgbClr val="450301"/>
          </a:solidFill>
          <a:ln w="508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b="1" dirty="0">
                <a:solidFill>
                  <a:schemeClr val="bg1"/>
                </a:solidFill>
              </a:rPr>
              <a:t>For both flooding and safety during flooding events, greatly increase the monitoring of creeks in Friendswood. There are blind spots on Clear Creek and tributaries in Friendswood regarding inundation levels and rain gauges.  This affects safety and the ability to give first alerts to issues.   Add more of these in critical areas.</a:t>
            </a:r>
          </a:p>
        </p:txBody>
      </p:sp>
    </p:spTree>
    <p:extLst>
      <p:ext uri="{BB962C8B-B14F-4D97-AF65-F5344CB8AC3E}">
        <p14:creationId xmlns:p14="http://schemas.microsoft.com/office/powerpoint/2010/main" val="3256075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9597055-A0A2-4367-B7AD-912B41688C4D}"/>
              </a:ext>
            </a:extLst>
          </p:cNvPr>
          <p:cNvPicPr>
            <a:picLocks noChangeAspect="1"/>
          </p:cNvPicPr>
          <p:nvPr/>
        </p:nvPicPr>
        <p:blipFill>
          <a:blip r:embed="rId2"/>
          <a:stretch>
            <a:fillRect/>
          </a:stretch>
        </p:blipFill>
        <p:spPr>
          <a:xfrm>
            <a:off x="6228270" y="3094743"/>
            <a:ext cx="5503701" cy="3226261"/>
          </a:xfrm>
          <a:prstGeom prst="rect">
            <a:avLst/>
          </a:prstGeom>
          <a:ln>
            <a:solidFill>
              <a:schemeClr val="tx1"/>
            </a:solidFill>
          </a:ln>
        </p:spPr>
      </p:pic>
      <p:pic>
        <p:nvPicPr>
          <p:cNvPr id="5" name="Picture 4">
            <a:extLst>
              <a:ext uri="{FF2B5EF4-FFF2-40B4-BE49-F238E27FC236}">
                <a16:creationId xmlns="" xmlns:a16="http://schemas.microsoft.com/office/drawing/2014/main" id="{34340F9A-BDD4-4260-8790-92ED94B8A28E}"/>
              </a:ext>
            </a:extLst>
          </p:cNvPr>
          <p:cNvPicPr>
            <a:picLocks noChangeAspect="1"/>
          </p:cNvPicPr>
          <p:nvPr/>
        </p:nvPicPr>
        <p:blipFill>
          <a:blip r:embed="rId3"/>
          <a:stretch>
            <a:fillRect/>
          </a:stretch>
        </p:blipFill>
        <p:spPr>
          <a:xfrm>
            <a:off x="357947" y="3094742"/>
            <a:ext cx="5503701" cy="3226262"/>
          </a:xfrm>
          <a:prstGeom prst="rect">
            <a:avLst/>
          </a:prstGeom>
          <a:ln>
            <a:solidFill>
              <a:schemeClr val="tx1"/>
            </a:solidFill>
          </a:ln>
        </p:spPr>
      </p:pic>
      <p:sp>
        <p:nvSpPr>
          <p:cNvPr id="2" name="TextBox 1">
            <a:extLst>
              <a:ext uri="{FF2B5EF4-FFF2-40B4-BE49-F238E27FC236}">
                <a16:creationId xmlns="" xmlns:a16="http://schemas.microsoft.com/office/drawing/2014/main" id="{B0F84C90-447A-4C08-9AB7-A9614561F2E0}"/>
              </a:ext>
            </a:extLst>
          </p:cNvPr>
          <p:cNvSpPr txBox="1"/>
          <p:nvPr/>
        </p:nvSpPr>
        <p:spPr>
          <a:xfrm>
            <a:off x="888520" y="61532"/>
            <a:ext cx="9946255" cy="646331"/>
          </a:xfrm>
          <a:prstGeom prst="rect">
            <a:avLst/>
          </a:prstGeom>
          <a:noFill/>
        </p:spPr>
        <p:txBody>
          <a:bodyPr wrap="square" rtlCol="0">
            <a:spAutoFit/>
          </a:bodyPr>
          <a:lstStyle/>
          <a:p>
            <a:pPr algn="ctr"/>
            <a:r>
              <a:rPr lang="en-US" sz="3600" b="1" u="sng" dirty="0">
                <a:solidFill>
                  <a:srgbClr val="002060"/>
                </a:solidFill>
              </a:rPr>
              <a:t>Harvey Damage Data</a:t>
            </a:r>
          </a:p>
        </p:txBody>
      </p:sp>
      <p:sp>
        <p:nvSpPr>
          <p:cNvPr id="4" name="TextBox 3">
            <a:extLst>
              <a:ext uri="{FF2B5EF4-FFF2-40B4-BE49-F238E27FC236}">
                <a16:creationId xmlns="" xmlns:a16="http://schemas.microsoft.com/office/drawing/2014/main" id="{9C91B4FF-891C-4640-B143-6EB676AF72CE}"/>
              </a:ext>
            </a:extLst>
          </p:cNvPr>
          <p:cNvSpPr txBox="1"/>
          <p:nvPr/>
        </p:nvSpPr>
        <p:spPr>
          <a:xfrm>
            <a:off x="357947" y="839068"/>
            <a:ext cx="11374024" cy="2092881"/>
          </a:xfrm>
          <a:prstGeom prst="rect">
            <a:avLst/>
          </a:prstGeom>
          <a:solidFill>
            <a:schemeClr val="bg1">
              <a:lumMod val="85000"/>
            </a:schemeClr>
          </a:solidFill>
          <a:ln w="12700">
            <a:solidFill>
              <a:schemeClr val="accent1"/>
            </a:solidFill>
          </a:ln>
        </p:spPr>
        <p:txBody>
          <a:bodyPr wrap="square" rtlCol="0">
            <a:spAutoFit/>
          </a:bodyPr>
          <a:lstStyle/>
          <a:p>
            <a:pPr marL="285750" indent="-285750">
              <a:spcAft>
                <a:spcPts val="600"/>
              </a:spcAft>
              <a:buFont typeface="Arial" panose="020B0604020202020204" pitchFamily="34" charset="0"/>
              <a:buChar char="•"/>
            </a:pPr>
            <a:r>
              <a:rPr lang="en-US" sz="2400" dirty="0"/>
              <a:t>After Harvey, City Public Works staff visited all damaged buildings and homes and from the outside estimated the level of flooding.</a:t>
            </a:r>
          </a:p>
          <a:p>
            <a:pPr marL="285750" indent="-285750">
              <a:spcAft>
                <a:spcPts val="600"/>
              </a:spcAft>
              <a:buFont typeface="Arial" panose="020B0604020202020204" pitchFamily="34" charset="0"/>
              <a:buChar char="•"/>
            </a:pPr>
            <a:r>
              <a:rPr lang="en-US" sz="2400" dirty="0"/>
              <a:t>Did not enter houses, they just measured from the water marks on the outside of the house above the slab level.</a:t>
            </a:r>
          </a:p>
          <a:p>
            <a:pPr marL="285750" indent="-285750">
              <a:spcAft>
                <a:spcPts val="600"/>
              </a:spcAft>
              <a:buFont typeface="Arial" panose="020B0604020202020204" pitchFamily="34" charset="0"/>
              <a:buChar char="•"/>
            </a:pPr>
            <a:r>
              <a:rPr lang="en-US" sz="2400" dirty="0"/>
              <a:t>We believe this data to be accurate within a few inches in either direction.</a:t>
            </a:r>
          </a:p>
        </p:txBody>
      </p:sp>
    </p:spTree>
    <p:extLst>
      <p:ext uri="{BB962C8B-B14F-4D97-AF65-F5344CB8AC3E}">
        <p14:creationId xmlns:p14="http://schemas.microsoft.com/office/powerpoint/2010/main" val="4310534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63BF7-70CB-480D-8945-6305F1D56F69}"/>
              </a:ext>
            </a:extLst>
          </p:cNvPr>
          <p:cNvSpPr>
            <a:spLocks noGrp="1"/>
          </p:cNvSpPr>
          <p:nvPr>
            <p:ph type="title"/>
          </p:nvPr>
        </p:nvSpPr>
        <p:spPr>
          <a:xfrm>
            <a:off x="376687" y="183822"/>
            <a:ext cx="10905226" cy="615263"/>
          </a:xfrm>
        </p:spPr>
        <p:txBody>
          <a:bodyPr>
            <a:normAutofit fontScale="90000"/>
          </a:bodyPr>
          <a:lstStyle/>
          <a:p>
            <a:pPr algn="ctr"/>
            <a:r>
              <a:rPr lang="en-US" b="1" u="sng" dirty="0">
                <a:solidFill>
                  <a:srgbClr val="002060"/>
                </a:solidFill>
              </a:rPr>
              <a:t>Summary of Actions for Council Needed Tonight</a:t>
            </a:r>
          </a:p>
        </p:txBody>
      </p:sp>
      <p:sp>
        <p:nvSpPr>
          <p:cNvPr id="3" name="Content Placeholder 2">
            <a:extLst>
              <a:ext uri="{FF2B5EF4-FFF2-40B4-BE49-F238E27FC236}">
                <a16:creationId xmlns="" xmlns:a16="http://schemas.microsoft.com/office/drawing/2014/main" id="{0F0F01D4-FB64-4D62-8A2B-23A7397948FA}"/>
              </a:ext>
            </a:extLst>
          </p:cNvPr>
          <p:cNvSpPr>
            <a:spLocks noGrp="1"/>
          </p:cNvSpPr>
          <p:nvPr>
            <p:ph idx="1"/>
          </p:nvPr>
        </p:nvSpPr>
        <p:spPr>
          <a:xfrm>
            <a:off x="225857" y="942247"/>
            <a:ext cx="11604781" cy="5562248"/>
          </a:xfrm>
        </p:spPr>
        <p:txBody>
          <a:bodyPr>
            <a:noAutofit/>
          </a:bodyPr>
          <a:lstStyle/>
          <a:p>
            <a:pPr marL="457200" indent="-457200">
              <a:spcAft>
                <a:spcPts val="600"/>
              </a:spcAft>
              <a:buFont typeface="+mj-lt"/>
              <a:buAutoNum type="arabicPeriod"/>
            </a:pPr>
            <a:r>
              <a:rPr lang="en-US" sz="1800" b="1" dirty="0">
                <a:solidFill>
                  <a:srgbClr val="002060"/>
                </a:solidFill>
              </a:rPr>
              <a:t>The Sub-Team should present information to the Bond Citizen’s Advisory team about the bond portions of the recommendations.</a:t>
            </a:r>
          </a:p>
          <a:p>
            <a:pPr marL="971550" lvl="1" indent="-514350">
              <a:spcAft>
                <a:spcPts val="600"/>
              </a:spcAft>
              <a:buFont typeface="+mj-lt"/>
              <a:buAutoNum type="alphaUcPeriod"/>
            </a:pPr>
            <a:r>
              <a:rPr lang="en-US" sz="1800" dirty="0"/>
              <a:t>This should be </a:t>
            </a:r>
            <a:r>
              <a:rPr lang="en-US" sz="1800"/>
              <a:t>done soon!</a:t>
            </a:r>
            <a:endParaRPr lang="en-US" sz="1800" dirty="0"/>
          </a:p>
          <a:p>
            <a:pPr marL="971550" lvl="1" indent="-514350">
              <a:spcAft>
                <a:spcPts val="600"/>
              </a:spcAft>
              <a:buFont typeface="+mj-lt"/>
              <a:buAutoNum type="alphaUcPeriod"/>
            </a:pPr>
            <a:r>
              <a:rPr lang="en-US" sz="1800" dirty="0"/>
              <a:t>Do we have Council’s permission to do this?</a:t>
            </a:r>
          </a:p>
          <a:p>
            <a:pPr marL="971550" lvl="1" indent="-514350">
              <a:spcAft>
                <a:spcPts val="600"/>
              </a:spcAft>
              <a:buFont typeface="+mj-lt"/>
              <a:buAutoNum type="alphaUcPeriod"/>
            </a:pPr>
            <a:r>
              <a:rPr lang="en-US" sz="1800" dirty="0"/>
              <a:t>If so, what instructions should be relayed to the Advisory team about this information and their ability to interact with it?</a:t>
            </a:r>
          </a:p>
          <a:p>
            <a:pPr marL="514350" indent="-514350">
              <a:spcAft>
                <a:spcPts val="600"/>
              </a:spcAft>
              <a:buFont typeface="+mj-lt"/>
              <a:buAutoNum type="arabicPeriod"/>
            </a:pPr>
            <a:r>
              <a:rPr lang="en-US" sz="1800" b="1" dirty="0">
                <a:solidFill>
                  <a:srgbClr val="002060"/>
                </a:solidFill>
              </a:rPr>
              <a:t>The Drainage Sub-Committee as met its original charter to make recommendations back to the city council that are fact-based only and include project types, costs, societal impacts, and political obstacles. </a:t>
            </a:r>
          </a:p>
          <a:p>
            <a:pPr lvl="1">
              <a:spcAft>
                <a:spcPts val="600"/>
              </a:spcAft>
            </a:pPr>
            <a:r>
              <a:rPr lang="en-US" sz="1800" dirty="0"/>
              <a:t>Originally expected to make recommendations back within 6 months…..it took us 8 months!  But at least we were faster than the Mueller report!</a:t>
            </a:r>
          </a:p>
          <a:p>
            <a:pPr lvl="1">
              <a:spcAft>
                <a:spcPts val="600"/>
              </a:spcAft>
            </a:pPr>
            <a:r>
              <a:rPr lang="en-US" sz="1800" dirty="0"/>
              <a:t>Will be producing a written report capturing all the information gained for posterity. </a:t>
            </a:r>
          </a:p>
          <a:p>
            <a:pPr lvl="1">
              <a:spcAft>
                <a:spcPts val="600"/>
              </a:spcAft>
            </a:pPr>
            <a:r>
              <a:rPr lang="en-US" sz="1800" dirty="0"/>
              <a:t>There is on-going work with Dr. Bedient’s group to further define project effects and this will continue for some time.  Options:</a:t>
            </a:r>
          </a:p>
          <a:p>
            <a:pPr lvl="2">
              <a:spcAft>
                <a:spcPts val="600"/>
              </a:spcAft>
              <a:buFont typeface="Wingdings" panose="05000000000000000000" pitchFamily="2" charset="2"/>
              <a:buChar char="§"/>
            </a:pPr>
            <a:r>
              <a:rPr lang="en-US" sz="1800" dirty="0"/>
              <a:t>Staff could keep this moving. </a:t>
            </a:r>
          </a:p>
          <a:p>
            <a:pPr lvl="2">
              <a:spcAft>
                <a:spcPts val="600"/>
              </a:spcAft>
              <a:buFont typeface="Wingdings" panose="05000000000000000000" pitchFamily="2" charset="2"/>
              <a:buChar char="§"/>
            </a:pPr>
            <a:r>
              <a:rPr lang="en-US" sz="1800" dirty="0"/>
              <a:t>Council could re-charter the current team to do this work</a:t>
            </a:r>
          </a:p>
          <a:p>
            <a:pPr lvl="2">
              <a:spcAft>
                <a:spcPts val="600"/>
              </a:spcAft>
              <a:buFont typeface="Wingdings" panose="05000000000000000000" pitchFamily="2" charset="2"/>
              <a:buChar char="§"/>
            </a:pPr>
            <a:r>
              <a:rPr lang="en-US" sz="1800" dirty="0"/>
              <a:t>Council could charter a new sub-committee to continue this work</a:t>
            </a:r>
          </a:p>
          <a:p>
            <a:pPr marL="514350" indent="-514350">
              <a:spcAft>
                <a:spcPts val="600"/>
              </a:spcAft>
              <a:buFont typeface="+mj-lt"/>
              <a:buAutoNum type="arabicPeriod"/>
            </a:pPr>
            <a:endParaRPr lang="en-US" sz="1800" dirty="0"/>
          </a:p>
        </p:txBody>
      </p:sp>
    </p:spTree>
    <p:extLst>
      <p:ext uri="{BB962C8B-B14F-4D97-AF65-F5344CB8AC3E}">
        <p14:creationId xmlns:p14="http://schemas.microsoft.com/office/powerpoint/2010/main" val="514126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331" y="133669"/>
            <a:ext cx="9210791" cy="584775"/>
          </a:xfrm>
          <a:prstGeom prst="rect">
            <a:avLst/>
          </a:prstGeom>
          <a:noFill/>
        </p:spPr>
        <p:txBody>
          <a:bodyPr wrap="none" rtlCol="0">
            <a:spAutoFit/>
          </a:bodyPr>
          <a:lstStyle/>
          <a:p>
            <a:r>
              <a:rPr lang="en-US" sz="3200" b="1" u="sng" dirty="0">
                <a:solidFill>
                  <a:srgbClr val="002060"/>
                </a:solidFill>
              </a:rPr>
              <a:t>Summary of Actions Needed in the Next Few Months</a:t>
            </a:r>
          </a:p>
        </p:txBody>
      </p:sp>
      <p:sp>
        <p:nvSpPr>
          <p:cNvPr id="3" name="TextBox 2"/>
          <p:cNvSpPr txBox="1"/>
          <p:nvPr/>
        </p:nvSpPr>
        <p:spPr>
          <a:xfrm>
            <a:off x="89940" y="864007"/>
            <a:ext cx="11317574" cy="7063472"/>
          </a:xfrm>
          <a:prstGeom prst="rect">
            <a:avLst/>
          </a:prstGeom>
          <a:noFill/>
        </p:spPr>
        <p:txBody>
          <a:bodyPr wrap="square" rtlCol="0">
            <a:spAutoFit/>
          </a:bodyPr>
          <a:lstStyle/>
          <a:p>
            <a:pPr marL="800100" lvl="1" indent="-342900">
              <a:spcAft>
                <a:spcPts val="600"/>
              </a:spcAft>
              <a:buFont typeface="Arial" panose="020B0604020202020204" pitchFamily="34" charset="0"/>
              <a:buChar char="•"/>
            </a:pPr>
            <a:r>
              <a:rPr lang="en-US" sz="2400" dirty="0"/>
              <a:t>Recommendation 1 …. Does Council agree with the overall findings and recommendations and will they generate a resolution to that?</a:t>
            </a:r>
          </a:p>
          <a:p>
            <a:pPr marL="800100" lvl="1" indent="-342900">
              <a:spcAft>
                <a:spcPts val="600"/>
              </a:spcAft>
              <a:buFont typeface="Arial" panose="020B0604020202020204" pitchFamily="34" charset="0"/>
              <a:buChar char="•"/>
            </a:pPr>
            <a:r>
              <a:rPr lang="en-US" sz="2400" dirty="0"/>
              <a:t>Do they support the Bond numbers for Drainage?</a:t>
            </a:r>
          </a:p>
          <a:p>
            <a:pPr marL="800100" lvl="1" indent="-342900">
              <a:spcAft>
                <a:spcPts val="600"/>
              </a:spcAft>
              <a:buFont typeface="Arial" panose="020B0604020202020204" pitchFamily="34" charset="0"/>
              <a:buChar char="•"/>
            </a:pPr>
            <a:r>
              <a:rPr lang="en-US" sz="2400" dirty="0"/>
              <a:t>Develop plan and budgeting for Clear Creek Drainage coordinator</a:t>
            </a:r>
          </a:p>
          <a:p>
            <a:pPr marL="800100" lvl="1" indent="-342900">
              <a:spcAft>
                <a:spcPts val="600"/>
              </a:spcAft>
              <a:buFont typeface="Arial" panose="020B0604020202020204" pitchFamily="34" charset="0"/>
              <a:buChar char="•"/>
            </a:pPr>
            <a:r>
              <a:rPr lang="en-US" sz="2400" dirty="0"/>
              <a:t>To city staff and P&amp;Z on whether to review permitting requirements in light of Sub-committee data.</a:t>
            </a:r>
          </a:p>
          <a:p>
            <a:pPr marL="800100" lvl="1" indent="-342900">
              <a:spcAft>
                <a:spcPts val="600"/>
              </a:spcAft>
              <a:buFont typeface="Arial" panose="020B0604020202020204" pitchFamily="34" charset="0"/>
              <a:buChar char="•"/>
            </a:pPr>
            <a:r>
              <a:rPr lang="en-US" sz="2400" dirty="0"/>
              <a:t>Focus for staff on buy out programs which will be taken over by drainage coordinator.</a:t>
            </a:r>
          </a:p>
          <a:p>
            <a:pPr marL="800100" lvl="1" indent="-342900">
              <a:spcAft>
                <a:spcPts val="600"/>
              </a:spcAft>
              <a:buFont typeface="Arial" panose="020B0604020202020204" pitchFamily="34" charset="0"/>
              <a:buChar char="•"/>
            </a:pPr>
            <a:r>
              <a:rPr lang="en-US" sz="2400" dirty="0"/>
              <a:t>Have already had discussions with League City leadership and they are interested in linking up with Friendswood regarding Clear Creek.</a:t>
            </a:r>
          </a:p>
          <a:p>
            <a:pPr marL="800100" lvl="1" indent="-342900">
              <a:spcAft>
                <a:spcPts val="600"/>
              </a:spcAft>
              <a:buFont typeface="Arial" panose="020B0604020202020204" pitchFamily="34" charset="0"/>
              <a:buChar char="•"/>
            </a:pPr>
            <a:r>
              <a:rPr lang="en-US" sz="2400" dirty="0"/>
              <a:t>Ask staff to keep council up-to-date on watershed bills in the legislature</a:t>
            </a:r>
          </a:p>
          <a:p>
            <a:pPr marL="800100" lvl="1" indent="-342900">
              <a:spcAft>
                <a:spcPts val="600"/>
              </a:spcAft>
              <a:buFont typeface="Arial" panose="020B0604020202020204" pitchFamily="34" charset="0"/>
              <a:buChar char="•"/>
            </a:pPr>
            <a:r>
              <a:rPr lang="en-US" sz="2400" dirty="0"/>
              <a:t>Ask staff to create a plan and budget for 2019-20 for isolated drainage area repairs.</a:t>
            </a:r>
          </a:p>
          <a:p>
            <a:pPr marL="800100" lvl="1" indent="-342900">
              <a:spcAft>
                <a:spcPts val="600"/>
              </a:spcAft>
              <a:buFont typeface="Arial" panose="020B0604020202020204" pitchFamily="34" charset="0"/>
              <a:buChar char="•"/>
            </a:pPr>
            <a:r>
              <a:rPr lang="en-US" sz="2400" dirty="0"/>
              <a:t>Work with Drainage districts to submit plan and cost sharing for improvements to measurement of the creek.</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427438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7CAD7E1-B3A8-40C8-8AC1-93FFDE7E5A5A}"/>
              </a:ext>
            </a:extLst>
          </p:cNvPr>
          <p:cNvSpPr txBox="1"/>
          <p:nvPr/>
        </p:nvSpPr>
        <p:spPr>
          <a:xfrm>
            <a:off x="2993367" y="388189"/>
            <a:ext cx="6657015" cy="523220"/>
          </a:xfrm>
          <a:prstGeom prst="rect">
            <a:avLst/>
          </a:prstGeom>
          <a:noFill/>
        </p:spPr>
        <p:txBody>
          <a:bodyPr wrap="none" rtlCol="0">
            <a:spAutoFit/>
          </a:bodyPr>
          <a:lstStyle/>
          <a:p>
            <a:r>
              <a:rPr lang="en-US" sz="2800" b="1" u="sng" dirty="0">
                <a:solidFill>
                  <a:srgbClr val="002060"/>
                </a:solidFill>
              </a:rPr>
              <a:t>Elevation of Flooding in Housing For Harvey</a:t>
            </a:r>
          </a:p>
        </p:txBody>
      </p:sp>
      <p:pic>
        <p:nvPicPr>
          <p:cNvPr id="2" name="Picture 1">
            <a:extLst>
              <a:ext uri="{FF2B5EF4-FFF2-40B4-BE49-F238E27FC236}">
                <a16:creationId xmlns="" xmlns:a16="http://schemas.microsoft.com/office/drawing/2014/main" id="{BEAF7ADC-4152-4162-8D29-23810F66D0E3}"/>
              </a:ext>
            </a:extLst>
          </p:cNvPr>
          <p:cNvPicPr>
            <a:picLocks noChangeAspect="1"/>
          </p:cNvPicPr>
          <p:nvPr/>
        </p:nvPicPr>
        <p:blipFill>
          <a:blip r:embed="rId2"/>
          <a:stretch>
            <a:fillRect/>
          </a:stretch>
        </p:blipFill>
        <p:spPr>
          <a:xfrm>
            <a:off x="253041" y="1652899"/>
            <a:ext cx="4717107" cy="3778404"/>
          </a:xfrm>
          <a:prstGeom prst="rect">
            <a:avLst/>
          </a:prstGeom>
        </p:spPr>
      </p:pic>
      <p:pic>
        <p:nvPicPr>
          <p:cNvPr id="6" name="Picture 5">
            <a:extLst>
              <a:ext uri="{FF2B5EF4-FFF2-40B4-BE49-F238E27FC236}">
                <a16:creationId xmlns="" xmlns:a16="http://schemas.microsoft.com/office/drawing/2014/main" id="{6311A34F-1B97-4113-ABAF-E04673D8CF80}"/>
              </a:ext>
            </a:extLst>
          </p:cNvPr>
          <p:cNvPicPr>
            <a:picLocks noChangeAspect="1"/>
          </p:cNvPicPr>
          <p:nvPr/>
        </p:nvPicPr>
        <p:blipFill>
          <a:blip r:embed="rId3"/>
          <a:stretch>
            <a:fillRect/>
          </a:stretch>
        </p:blipFill>
        <p:spPr>
          <a:xfrm>
            <a:off x="5130878" y="1273336"/>
            <a:ext cx="6885718" cy="4751548"/>
          </a:xfrm>
          <a:prstGeom prst="rect">
            <a:avLst/>
          </a:prstGeom>
        </p:spPr>
      </p:pic>
    </p:spTree>
    <p:extLst>
      <p:ext uri="{BB962C8B-B14F-4D97-AF65-F5344CB8AC3E}">
        <p14:creationId xmlns:p14="http://schemas.microsoft.com/office/powerpoint/2010/main" val="357870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3073"/>
          </a:xfrm>
        </p:spPr>
        <p:txBody>
          <a:bodyPr>
            <a:normAutofit fontScale="90000"/>
          </a:bodyPr>
          <a:lstStyle/>
          <a:p>
            <a:pPr algn="ctr"/>
            <a:r>
              <a:rPr lang="en-US" sz="4800" b="1" u="sng" dirty="0">
                <a:solidFill>
                  <a:srgbClr val="002060"/>
                </a:solidFill>
              </a:rPr>
              <a:t>Modeling the Creek by Rice University</a:t>
            </a:r>
          </a:p>
        </p:txBody>
      </p:sp>
      <p:sp>
        <p:nvSpPr>
          <p:cNvPr id="3" name="Content Placeholder 2"/>
          <p:cNvSpPr>
            <a:spLocks noGrp="1"/>
          </p:cNvSpPr>
          <p:nvPr>
            <p:ph idx="1"/>
          </p:nvPr>
        </p:nvSpPr>
        <p:spPr>
          <a:xfrm>
            <a:off x="79898" y="1717468"/>
            <a:ext cx="3615409" cy="4366768"/>
          </a:xfrm>
          <a:ln w="28575">
            <a:solidFill>
              <a:schemeClr val="accent1"/>
            </a:solidFill>
          </a:ln>
        </p:spPr>
        <p:txBody>
          <a:bodyPr>
            <a:normAutofit/>
          </a:bodyPr>
          <a:lstStyle/>
          <a:p>
            <a:r>
              <a:rPr lang="en-US" sz="2000" dirty="0"/>
              <a:t>Recall that we hired Dr. Bedient and his team from Rice University to model Clear Creek in Friendswood.</a:t>
            </a:r>
          </a:p>
          <a:p>
            <a:r>
              <a:rPr lang="en-US" sz="2000" dirty="0"/>
              <a:t>His team has reported back with their model and they measured the effects of various proposed projects.</a:t>
            </a:r>
          </a:p>
          <a:p>
            <a:r>
              <a:rPr lang="en-US" sz="2000" dirty="0"/>
              <a:t>We intend to keep the relationship with Dr. Bedient’s work and have future items modeled.</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32844" y="1717468"/>
            <a:ext cx="7966136" cy="3872627"/>
          </a:xfrm>
          <a:prstGeom prst="rect">
            <a:avLst/>
          </a:prstGeom>
          <a:ln w="25400">
            <a:solidFill>
              <a:schemeClr val="tx1"/>
            </a:solidFill>
          </a:ln>
        </p:spPr>
      </p:pic>
    </p:spTree>
    <p:extLst>
      <p:ext uri="{BB962C8B-B14F-4D97-AF65-F5344CB8AC3E}">
        <p14:creationId xmlns:p14="http://schemas.microsoft.com/office/powerpoint/2010/main" val="303751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2844" y="1472750"/>
            <a:ext cx="6494926" cy="3928125"/>
          </a:xfrm>
          <a:prstGeom prst="rect">
            <a:avLst/>
          </a:prstGeom>
          <a:ln>
            <a:solidFill>
              <a:schemeClr val="tx1"/>
            </a:solidFill>
          </a:ln>
        </p:spPr>
      </p:pic>
      <p:sp>
        <p:nvSpPr>
          <p:cNvPr id="2" name="Title 1"/>
          <p:cNvSpPr>
            <a:spLocks noGrp="1"/>
          </p:cNvSpPr>
          <p:nvPr>
            <p:ph type="title"/>
          </p:nvPr>
        </p:nvSpPr>
        <p:spPr>
          <a:xfrm>
            <a:off x="838199" y="365126"/>
            <a:ext cx="11163299" cy="654206"/>
          </a:xfrm>
        </p:spPr>
        <p:txBody>
          <a:bodyPr>
            <a:normAutofit fontScale="90000"/>
          </a:bodyPr>
          <a:lstStyle/>
          <a:p>
            <a:r>
              <a:rPr lang="en-US" b="1" u="sng" dirty="0">
                <a:solidFill>
                  <a:srgbClr val="002060"/>
                </a:solidFill>
              </a:rPr>
              <a:t>Dr. Bedient’s Work - Background of Study Area </a:t>
            </a:r>
          </a:p>
        </p:txBody>
      </p:sp>
      <p:sp>
        <p:nvSpPr>
          <p:cNvPr id="3" name="Content Placeholder 2"/>
          <p:cNvSpPr>
            <a:spLocks noGrp="1"/>
          </p:cNvSpPr>
          <p:nvPr>
            <p:ph idx="1"/>
          </p:nvPr>
        </p:nvSpPr>
        <p:spPr>
          <a:xfrm>
            <a:off x="6962775" y="1472750"/>
            <a:ext cx="5038724" cy="4171500"/>
          </a:xfrm>
        </p:spPr>
        <p:txBody>
          <a:bodyPr/>
          <a:lstStyle/>
          <a:p>
            <a:pPr marL="0" indent="0">
              <a:buNone/>
            </a:pPr>
            <a:r>
              <a:rPr lang="en-US" sz="2400" dirty="0">
                <a:latin typeface="+mn-lt"/>
              </a:rPr>
              <a:t>Overall Study Area &amp; Modeling Domain</a:t>
            </a:r>
          </a:p>
          <a:p>
            <a:pPr lvl="1"/>
            <a:r>
              <a:rPr lang="en-US" sz="2000" dirty="0"/>
              <a:t>Clear Creek Watershed </a:t>
            </a:r>
          </a:p>
          <a:p>
            <a:pPr lvl="1"/>
            <a:r>
              <a:rPr lang="en-US" sz="2000" dirty="0"/>
              <a:t>Armand Bayou Watershed</a:t>
            </a:r>
          </a:p>
          <a:p>
            <a:pPr marL="0" indent="0">
              <a:buNone/>
            </a:pPr>
            <a:r>
              <a:rPr lang="en-US" sz="2400" dirty="0">
                <a:latin typeface="+mn-lt"/>
              </a:rPr>
              <a:t>Study Focus: City of Friendswood</a:t>
            </a:r>
          </a:p>
          <a:p>
            <a:pPr lvl="1"/>
            <a:r>
              <a:rPr lang="en-US" sz="2000" dirty="0"/>
              <a:t>Primarily residential and commercial development </a:t>
            </a:r>
          </a:p>
          <a:p>
            <a:pPr lvl="1"/>
            <a:r>
              <a:rPr lang="en-US" sz="2000" dirty="0"/>
              <a:t>Flood drivers: </a:t>
            </a:r>
          </a:p>
          <a:p>
            <a:pPr lvl="2"/>
            <a:r>
              <a:rPr lang="en-US" sz="1800" dirty="0"/>
              <a:t>Low slopes</a:t>
            </a:r>
          </a:p>
          <a:p>
            <a:pPr lvl="2"/>
            <a:r>
              <a:rPr lang="en-US" sz="1800" dirty="0"/>
              <a:t>High imperviousness</a:t>
            </a:r>
          </a:p>
          <a:p>
            <a:pPr lvl="2"/>
            <a:r>
              <a:rPr lang="en-US" sz="1800" dirty="0"/>
              <a:t>Proximity to coast </a:t>
            </a:r>
          </a:p>
        </p:txBody>
      </p:sp>
      <p:sp>
        <p:nvSpPr>
          <p:cNvPr id="12" name="Line Callout 1 11"/>
          <p:cNvSpPr/>
          <p:nvPr/>
        </p:nvSpPr>
        <p:spPr>
          <a:xfrm>
            <a:off x="4855920" y="3534455"/>
            <a:ext cx="970384" cy="177419"/>
          </a:xfrm>
          <a:prstGeom prst="borderCallout1">
            <a:avLst>
              <a:gd name="adj1" fmla="val 53016"/>
              <a:gd name="adj2" fmla="val -69"/>
              <a:gd name="adj3" fmla="val 10136"/>
              <a:gd name="adj4" fmla="val -3423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Turkey Creek</a:t>
            </a:r>
          </a:p>
        </p:txBody>
      </p:sp>
      <p:sp>
        <p:nvSpPr>
          <p:cNvPr id="13" name="Line Callout 1 12"/>
          <p:cNvSpPr/>
          <p:nvPr/>
        </p:nvSpPr>
        <p:spPr>
          <a:xfrm flipH="1">
            <a:off x="2671706" y="4356171"/>
            <a:ext cx="891162" cy="167951"/>
          </a:xfrm>
          <a:prstGeom prst="borderCallout1">
            <a:avLst>
              <a:gd name="adj1" fmla="val 53811"/>
              <a:gd name="adj2" fmla="val 88"/>
              <a:gd name="adj3" fmla="val -225634"/>
              <a:gd name="adj4" fmla="val -5862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Mary’s Creek</a:t>
            </a:r>
          </a:p>
        </p:txBody>
      </p:sp>
      <p:sp>
        <p:nvSpPr>
          <p:cNvPr id="14" name="Line Callout 1 13"/>
          <p:cNvSpPr/>
          <p:nvPr/>
        </p:nvSpPr>
        <p:spPr>
          <a:xfrm flipH="1">
            <a:off x="2642590" y="4627865"/>
            <a:ext cx="1062178" cy="188508"/>
          </a:xfrm>
          <a:prstGeom prst="borderCallout1">
            <a:avLst>
              <a:gd name="adj1" fmla="val 56028"/>
              <a:gd name="adj2" fmla="val -170"/>
              <a:gd name="adj3" fmla="val -115534"/>
              <a:gd name="adj4" fmla="val -43043"/>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Coward’s Creek</a:t>
            </a:r>
          </a:p>
        </p:txBody>
      </p:sp>
      <p:sp>
        <p:nvSpPr>
          <p:cNvPr id="15" name="Line Callout 1 14"/>
          <p:cNvSpPr/>
          <p:nvPr/>
        </p:nvSpPr>
        <p:spPr>
          <a:xfrm flipH="1">
            <a:off x="4570259" y="5104184"/>
            <a:ext cx="1062178" cy="188508"/>
          </a:xfrm>
          <a:prstGeom prst="borderCallout1">
            <a:avLst>
              <a:gd name="adj1" fmla="val 50975"/>
              <a:gd name="adj2" fmla="val 100265"/>
              <a:gd name="adj3" fmla="val -268734"/>
              <a:gd name="adj4" fmla="val 12957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Chigger Creek</a:t>
            </a:r>
          </a:p>
        </p:txBody>
      </p:sp>
    </p:spTree>
    <p:extLst>
      <p:ext uri="{BB962C8B-B14F-4D97-AF65-F5344CB8AC3E}">
        <p14:creationId xmlns:p14="http://schemas.microsoft.com/office/powerpoint/2010/main" val="122446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350"/>
            <a:ext cx="10515600" cy="720725"/>
          </a:xfrm>
        </p:spPr>
        <p:txBody>
          <a:bodyPr/>
          <a:lstStyle/>
          <a:p>
            <a:pPr algn="ctr"/>
            <a:r>
              <a:rPr lang="en-US" b="1" u="sng" dirty="0">
                <a:solidFill>
                  <a:srgbClr val="002060"/>
                </a:solidFill>
              </a:rPr>
              <a:t>What Was Evaluated</a:t>
            </a:r>
          </a:p>
        </p:txBody>
      </p:sp>
      <p:sp>
        <p:nvSpPr>
          <p:cNvPr id="3" name="Content Placeholder 2"/>
          <p:cNvSpPr>
            <a:spLocks noGrp="1"/>
          </p:cNvSpPr>
          <p:nvPr>
            <p:ph idx="1"/>
          </p:nvPr>
        </p:nvSpPr>
        <p:spPr>
          <a:xfrm>
            <a:off x="647700" y="1200151"/>
            <a:ext cx="10706100" cy="5156200"/>
          </a:xfrm>
        </p:spPr>
        <p:txBody>
          <a:bodyPr>
            <a:normAutofit lnSpcReduction="10000"/>
          </a:bodyPr>
          <a:lstStyle/>
          <a:p>
            <a:pPr>
              <a:spcAft>
                <a:spcPts val="600"/>
              </a:spcAft>
            </a:pPr>
            <a:r>
              <a:rPr lang="en-US" dirty="0"/>
              <a:t>Assess existing flood vulnerability with mathematical modeling.</a:t>
            </a:r>
          </a:p>
          <a:p>
            <a:pPr>
              <a:spcAft>
                <a:spcPts val="600"/>
              </a:spcAft>
            </a:pPr>
            <a:r>
              <a:rPr lang="en-US" dirty="0"/>
              <a:t>Validate the model against the observed flooding seen in Harvey.</a:t>
            </a:r>
          </a:p>
          <a:p>
            <a:r>
              <a:rPr lang="en-US" dirty="0"/>
              <a:t>Explore a variety of mitigation scenarios:</a:t>
            </a:r>
          </a:p>
          <a:p>
            <a:pPr marL="914400" lvl="1" indent="-457200">
              <a:lnSpc>
                <a:spcPct val="150000"/>
              </a:lnSpc>
              <a:buFont typeface="+mj-lt"/>
              <a:buAutoNum type="arabicPeriod"/>
            </a:pPr>
            <a:r>
              <a:rPr lang="en-US" dirty="0"/>
              <a:t>Bridge Raising</a:t>
            </a:r>
          </a:p>
          <a:p>
            <a:pPr marL="914400" lvl="1" indent="-457200">
              <a:lnSpc>
                <a:spcPct val="150000"/>
              </a:lnSpc>
              <a:buFont typeface="+mj-lt"/>
              <a:buAutoNum type="arabicPeriod"/>
            </a:pPr>
            <a:r>
              <a:rPr lang="en-US" dirty="0"/>
              <a:t>De-snagging </a:t>
            </a:r>
          </a:p>
          <a:p>
            <a:pPr marL="914400" lvl="1" indent="-457200">
              <a:lnSpc>
                <a:spcPct val="150000"/>
              </a:lnSpc>
              <a:buFont typeface="+mj-lt"/>
              <a:buAutoNum type="arabicPeriod"/>
            </a:pPr>
            <a:r>
              <a:rPr lang="en-US" dirty="0"/>
              <a:t>Channelization and Terracing </a:t>
            </a:r>
          </a:p>
          <a:p>
            <a:pPr marL="914400" lvl="1" indent="-457200">
              <a:lnSpc>
                <a:spcPct val="150000"/>
              </a:lnSpc>
              <a:buFont typeface="+mj-lt"/>
              <a:buAutoNum type="arabicPeriod"/>
            </a:pPr>
            <a:r>
              <a:rPr lang="en-US" dirty="0"/>
              <a:t>Diversion at Outlet </a:t>
            </a:r>
          </a:p>
          <a:p>
            <a:pPr marL="914400" lvl="1" indent="-457200">
              <a:lnSpc>
                <a:spcPct val="150000"/>
              </a:lnSpc>
              <a:buFont typeface="+mj-lt"/>
              <a:buAutoNum type="arabicPeriod"/>
            </a:pPr>
            <a:r>
              <a:rPr lang="en-US" dirty="0"/>
              <a:t>Proposed Detention Ponds</a:t>
            </a:r>
          </a:p>
          <a:p>
            <a:pPr>
              <a:lnSpc>
                <a:spcPct val="150000"/>
              </a:lnSpc>
            </a:pPr>
            <a:r>
              <a:rPr lang="en-US" dirty="0"/>
              <a:t>Model multiple scenarios to determine best group</a:t>
            </a:r>
          </a:p>
          <a:p>
            <a:pPr marL="914400" lvl="1" indent="-457200">
              <a:lnSpc>
                <a:spcPct val="150000"/>
              </a:lnSpc>
              <a:buFont typeface="+mj-lt"/>
              <a:buAutoNum type="arabicPeriod"/>
            </a:pPr>
            <a:endParaRPr lang="en-US" dirty="0"/>
          </a:p>
          <a:p>
            <a:pPr marL="914400" lvl="1" indent="-457200">
              <a:lnSpc>
                <a:spcPct val="150000"/>
              </a:lnSpc>
              <a:buFont typeface="+mj-lt"/>
              <a:buAutoNum type="arabicPeriod"/>
            </a:pPr>
            <a:endParaRPr lang="en-US" dirty="0"/>
          </a:p>
          <a:p>
            <a:pPr marL="914400" lvl="2" indent="0">
              <a:lnSpc>
                <a:spcPct val="150000"/>
              </a:lnSpc>
              <a:buNone/>
            </a:pPr>
            <a:endParaRPr lang="en-US" dirty="0"/>
          </a:p>
          <a:p>
            <a:pPr marL="914400" lvl="2" indent="0">
              <a:lnSpc>
                <a:spcPct val="150000"/>
              </a:lnSpc>
              <a:buNone/>
            </a:pPr>
            <a:endParaRPr lang="en-US" dirty="0"/>
          </a:p>
          <a:p>
            <a:pPr lvl="1">
              <a:lnSpc>
                <a:spcPct val="150000"/>
              </a:lnSpc>
            </a:pPr>
            <a:endParaRPr lang="en-US" dirty="0"/>
          </a:p>
          <a:p>
            <a:pPr lvl="1"/>
            <a:endParaRPr lang="en-US" dirty="0"/>
          </a:p>
        </p:txBody>
      </p:sp>
    </p:spTree>
    <p:extLst>
      <p:ext uri="{BB962C8B-B14F-4D97-AF65-F5344CB8AC3E}">
        <p14:creationId xmlns:p14="http://schemas.microsoft.com/office/powerpoint/2010/main" val="30322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5446</TotalTime>
  <Words>4770</Words>
  <Application>Microsoft Office PowerPoint</Application>
  <PresentationFormat>Custom</PresentationFormat>
  <Paragraphs>598</Paragraphs>
  <Slides>51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Worksheet</vt:lpstr>
      <vt:lpstr>Friendswood Drainage Sub-Committee</vt:lpstr>
      <vt:lpstr>PowerPoint Presentation</vt:lpstr>
      <vt:lpstr>Drainage Sub-Committee</vt:lpstr>
      <vt:lpstr>Presenting Tonight</vt:lpstr>
      <vt:lpstr>PowerPoint Presentation</vt:lpstr>
      <vt:lpstr>PowerPoint Presentation</vt:lpstr>
      <vt:lpstr>Modeling the Creek by Rice University</vt:lpstr>
      <vt:lpstr>Dr. Bedient’s Work - Background of Study Area </vt:lpstr>
      <vt:lpstr>What Was Evaluated</vt:lpstr>
      <vt:lpstr>Modeling Framework</vt:lpstr>
      <vt:lpstr>Distributed Hydrologic Model  - Vflo®</vt:lpstr>
      <vt:lpstr>Hydraulic Model – HEC-RAS</vt:lpstr>
      <vt:lpstr>Additionally for Each Test Scenario Flood Plain Maps Can Be Predicted</vt:lpstr>
      <vt:lpstr>Changes in Land Use in Clear Creek Watershed Last Decade</vt:lpstr>
      <vt:lpstr>PowerPoint Presentation</vt:lpstr>
      <vt:lpstr>An Example of the Output for Just One (Raising the FM 2351 Bridge)</vt:lpstr>
      <vt:lpstr>Terracing - Method</vt:lpstr>
      <vt:lpstr>PowerPoint Presentation</vt:lpstr>
      <vt:lpstr>PowerPoint Presentation</vt:lpstr>
      <vt:lpstr>PowerPoint Presentation</vt:lpstr>
      <vt:lpstr>PowerPoint Presentation</vt:lpstr>
      <vt:lpstr>We did Ask For Modeling of 6 Proposed Detention Ponds</vt:lpstr>
      <vt:lpstr>As Example Detention Pond at Whispering Pines</vt:lpstr>
      <vt:lpstr>Diversion</vt:lpstr>
      <vt:lpstr>What is an Observation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Caveats of Observations</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Actions for Council Needed Tonight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Friendswood Drainage Sub-Committee</dc:title>
  <dc:creator>Steve Rockey</dc:creator>
  <cp:lastModifiedBy>JeffSurface2</cp:lastModifiedBy>
  <cp:revision>109</cp:revision>
  <dcterms:created xsi:type="dcterms:W3CDTF">2019-03-17T18:37:35Z</dcterms:created>
  <dcterms:modified xsi:type="dcterms:W3CDTF">2019-04-01T20:15:03Z</dcterms:modified>
</cp:coreProperties>
</file>