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63" r:id="rId7"/>
    <p:sldId id="258" r:id="rId8"/>
    <p:sldId id="265" r:id="rId9"/>
    <p:sldId id="257" r:id="rId10"/>
    <p:sldId id="264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.friendswood.tx.us/budget-and-financial-report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3569" y="1130531"/>
            <a:ext cx="7766936" cy="4133963"/>
          </a:xfrm>
        </p:spPr>
        <p:txBody>
          <a:bodyPr/>
          <a:lstStyle/>
          <a:p>
            <a:r>
              <a:rPr lang="en-US" dirty="0" smtClean="0"/>
              <a:t>Governmental Accounting </a:t>
            </a:r>
            <a:br>
              <a:rPr lang="en-US" dirty="0" smtClean="0"/>
            </a:br>
            <a:r>
              <a:rPr lang="en-US" dirty="0" smtClean="0"/>
              <a:t>Finance</a:t>
            </a:r>
            <a:br>
              <a:rPr lang="en-US" dirty="0" smtClean="0"/>
            </a:br>
            <a:r>
              <a:rPr lang="en-US" dirty="0" smtClean="0"/>
              <a:t>Budget </a:t>
            </a:r>
            <a:br>
              <a:rPr lang="en-US" dirty="0" smtClean="0"/>
            </a:br>
            <a:r>
              <a:rPr lang="en-US" dirty="0" smtClean="0"/>
              <a:t>“101”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24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45" y="183805"/>
            <a:ext cx="8596668" cy="763846"/>
          </a:xfrm>
        </p:spPr>
        <p:txBody>
          <a:bodyPr/>
          <a:lstStyle/>
          <a:p>
            <a:r>
              <a:rPr lang="en-US" dirty="0" smtClean="0"/>
              <a:t>Property Tax Rate &amp; Levy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39091"/>
            <a:ext cx="8596668" cy="5552902"/>
          </a:xfrm>
        </p:spPr>
        <p:txBody>
          <a:bodyPr>
            <a:normAutofit/>
          </a:bodyPr>
          <a:lstStyle/>
          <a:p>
            <a:r>
              <a:rPr lang="en-US" dirty="0" smtClean="0"/>
              <a:t>Certified Property Values </a:t>
            </a:r>
          </a:p>
          <a:p>
            <a:pPr lvl="1"/>
            <a:r>
              <a:rPr lang="en-US" dirty="0" smtClean="0"/>
              <a:t>Galveston County received in Late July / Harris County received in September</a:t>
            </a:r>
          </a:p>
          <a:p>
            <a:pPr lvl="1"/>
            <a:r>
              <a:rPr lang="en-US" dirty="0" smtClean="0"/>
              <a:t>Net Taxable Value = Appraised value less exemptions </a:t>
            </a:r>
          </a:p>
          <a:p>
            <a:endParaRPr lang="en-US" sz="800" dirty="0" smtClean="0"/>
          </a:p>
          <a:p>
            <a:r>
              <a:rPr lang="en-US" dirty="0" smtClean="0"/>
              <a:t>Effective </a:t>
            </a:r>
            <a:r>
              <a:rPr lang="en-US" dirty="0"/>
              <a:t>Tax Rate generates same levy on properties taxed in current and prior tax years.</a:t>
            </a:r>
          </a:p>
          <a:p>
            <a:pPr lvl="1"/>
            <a:endParaRPr lang="en-US" sz="800" dirty="0"/>
          </a:p>
          <a:p>
            <a:r>
              <a:rPr lang="en-US" dirty="0" smtClean="0"/>
              <a:t>Total Tax Rate has 2 parts</a:t>
            </a:r>
          </a:p>
          <a:p>
            <a:pPr lvl="1"/>
            <a:r>
              <a:rPr lang="en-US" dirty="0" smtClean="0"/>
              <a:t>Debt Service Rate and Maintenance &amp; Operations Rate</a:t>
            </a:r>
          </a:p>
          <a:p>
            <a:pPr lvl="1"/>
            <a:r>
              <a:rPr lang="en-US" dirty="0" smtClean="0"/>
              <a:t>Friendswood’s tax rate is $0.5324 (I&amp;S Rate = $0.0952 and M&amp;O Rate = $0.4372) 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Debt Service Rate is determined 1st</a:t>
            </a:r>
            <a:endParaRPr lang="en-US" dirty="0"/>
          </a:p>
          <a:p>
            <a:pPr lvl="1"/>
            <a:r>
              <a:rPr lang="en-US" dirty="0" smtClean="0"/>
              <a:t>Set to meet principal and interest payments on outstanding G.O. debt</a:t>
            </a:r>
          </a:p>
          <a:p>
            <a:pPr lvl="1"/>
            <a:r>
              <a:rPr lang="en-US" dirty="0" smtClean="0"/>
              <a:t>Debt Service Rate = Levy needed / Net taxable property value</a:t>
            </a:r>
          </a:p>
          <a:p>
            <a:pPr lvl="1"/>
            <a:endParaRPr lang="en-US" sz="800" dirty="0"/>
          </a:p>
          <a:p>
            <a:r>
              <a:rPr lang="en-US" dirty="0" smtClean="0"/>
              <a:t>Maintenance &amp; Operations Rate is based levy needed for City operations.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1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8625"/>
          </a:xfrm>
        </p:spPr>
        <p:txBody>
          <a:bodyPr/>
          <a:lstStyle/>
          <a:p>
            <a:r>
              <a:rPr lang="en-US" dirty="0" smtClean="0"/>
              <a:t>Financial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69891"/>
            <a:ext cx="8596668" cy="388077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www.ci.friendswood.tx.us/budget-and-financial-reports</a:t>
            </a:r>
            <a:endParaRPr lang="en-US" dirty="0" smtClean="0"/>
          </a:p>
          <a:p>
            <a:r>
              <a:rPr lang="en-US" dirty="0" smtClean="0"/>
              <a:t>City of Friendswood is a great source of financial information! </a:t>
            </a:r>
          </a:p>
          <a:p>
            <a:r>
              <a:rPr lang="en-US" dirty="0" smtClean="0"/>
              <a:t>Financial Policy</a:t>
            </a:r>
          </a:p>
          <a:p>
            <a:r>
              <a:rPr lang="en-US" dirty="0" smtClean="0"/>
              <a:t>Comprehensive Annual Financial Reports</a:t>
            </a:r>
          </a:p>
          <a:p>
            <a:r>
              <a:rPr lang="en-US" dirty="0" smtClean="0"/>
              <a:t>Adopted Annual Budgets</a:t>
            </a:r>
          </a:p>
          <a:p>
            <a:r>
              <a:rPr lang="en-US" dirty="0" smtClean="0"/>
              <a:t>Debt Information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252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4400" dirty="0" smtClean="0"/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51533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Generally Accepted Accounting Principles (GAAP)</a:t>
            </a:r>
          </a:p>
          <a:p>
            <a:r>
              <a:rPr lang="en-US" sz="2800" dirty="0" smtClean="0"/>
              <a:t>Basis of Accounting</a:t>
            </a:r>
          </a:p>
          <a:p>
            <a:r>
              <a:rPr lang="en-US" sz="2800" dirty="0" smtClean="0"/>
              <a:t>Fund Accounting</a:t>
            </a:r>
          </a:p>
          <a:p>
            <a:r>
              <a:rPr lang="en-US" sz="2800" dirty="0" smtClean="0"/>
              <a:t>Governmental Budgeting</a:t>
            </a:r>
          </a:p>
          <a:p>
            <a:r>
              <a:rPr lang="en-US" sz="2800" dirty="0" smtClean="0"/>
              <a:t>Property Taxes</a:t>
            </a:r>
          </a:p>
          <a:p>
            <a:r>
              <a:rPr lang="en-US" sz="2800" dirty="0" smtClean="0"/>
              <a:t>Bond Issuance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802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684876" cy="793173"/>
          </a:xfrm>
        </p:spPr>
        <p:txBody>
          <a:bodyPr/>
          <a:lstStyle/>
          <a:p>
            <a:r>
              <a:rPr lang="en-US" dirty="0" smtClean="0"/>
              <a:t>Generally Accepted Accounting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SourceSansPro"/>
              </a:rPr>
              <a:t>Common standards and procedures set by policy boards used to record and report accounting information and compile financial statements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011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of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6663"/>
            <a:ext cx="8923866" cy="46947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Determined by when transactions are recorded in the financial statement</a:t>
            </a:r>
          </a:p>
          <a:p>
            <a:r>
              <a:rPr lang="en-US" sz="2800" dirty="0" smtClean="0"/>
              <a:t>4 Bases </a:t>
            </a:r>
          </a:p>
          <a:p>
            <a:pPr lvl="1"/>
            <a:r>
              <a:rPr lang="en-US" sz="2800" dirty="0" smtClean="0"/>
              <a:t>Cash</a:t>
            </a:r>
          </a:p>
          <a:p>
            <a:pPr lvl="1"/>
            <a:r>
              <a:rPr lang="en-US" sz="2800" dirty="0" smtClean="0"/>
              <a:t>Accrual</a:t>
            </a:r>
          </a:p>
          <a:p>
            <a:pPr lvl="1"/>
            <a:r>
              <a:rPr lang="en-US" sz="2800" dirty="0" smtClean="0"/>
              <a:t>Modified Accrual</a:t>
            </a:r>
          </a:p>
          <a:p>
            <a:pPr lvl="1"/>
            <a:r>
              <a:rPr lang="en-US" sz="2800" dirty="0" smtClean="0"/>
              <a:t>Budgetary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1543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19" y="3443086"/>
            <a:ext cx="8596668" cy="746862"/>
          </a:xfrm>
        </p:spPr>
        <p:txBody>
          <a:bodyPr/>
          <a:lstStyle/>
          <a:p>
            <a:r>
              <a:rPr lang="en-US" dirty="0" smtClean="0"/>
              <a:t>Budgetary Basis of Accounting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192" y="1443296"/>
            <a:ext cx="8596668" cy="1521074"/>
          </a:xfrm>
        </p:spPr>
        <p:txBody>
          <a:bodyPr>
            <a:normAutofit/>
          </a:bodyPr>
          <a:lstStyle/>
          <a:p>
            <a:r>
              <a:rPr lang="en-US" sz="2000" dirty="0"/>
              <a:t>Transactions recorded when cash is received and disbursed</a:t>
            </a:r>
            <a:endParaRPr lang="en-US" sz="2000" dirty="0" smtClean="0"/>
          </a:p>
          <a:p>
            <a:r>
              <a:rPr lang="en-US" sz="2000" dirty="0" smtClean="0"/>
              <a:t>Easy to understand</a:t>
            </a:r>
          </a:p>
          <a:p>
            <a:r>
              <a:rPr lang="en-US" sz="2000" dirty="0" smtClean="0"/>
              <a:t>Not GAAP compliant for governmental financial statements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9734" y="762000"/>
            <a:ext cx="8596668" cy="7468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Cash Basis of Accounting	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192" y="4189948"/>
            <a:ext cx="10103580" cy="1147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 smtClean="0"/>
              <a:t>Used for budget preparation</a:t>
            </a:r>
          </a:p>
          <a:p>
            <a:r>
              <a:rPr lang="en-US" sz="2100" dirty="0" smtClean="0"/>
              <a:t>Not GAAP compliant for governmental financial statements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265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050" y="3652981"/>
            <a:ext cx="8596668" cy="746862"/>
          </a:xfrm>
        </p:spPr>
        <p:txBody>
          <a:bodyPr/>
          <a:lstStyle/>
          <a:p>
            <a:r>
              <a:rPr lang="en-US" dirty="0" smtClean="0"/>
              <a:t>Modified Accrual Basis of Accounting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207" y="1511041"/>
            <a:ext cx="8596668" cy="2141939"/>
          </a:xfrm>
        </p:spPr>
        <p:txBody>
          <a:bodyPr>
            <a:noAutofit/>
          </a:bodyPr>
          <a:lstStyle/>
          <a:p>
            <a:r>
              <a:rPr lang="en-US" dirty="0" smtClean="0"/>
              <a:t>Used to prepare government-wide &amp; fund financial statements</a:t>
            </a:r>
          </a:p>
          <a:p>
            <a:r>
              <a:rPr lang="en-US" dirty="0" smtClean="0"/>
              <a:t>Revenue recorded when earned or expected to be realized</a:t>
            </a:r>
          </a:p>
          <a:p>
            <a:r>
              <a:rPr lang="en-US" dirty="0" smtClean="0"/>
              <a:t>Expenses recorded when incurred or goods/services used</a:t>
            </a:r>
          </a:p>
          <a:p>
            <a:r>
              <a:rPr lang="en-US" dirty="0" smtClean="0"/>
              <a:t>Cash exchange is not a factor </a:t>
            </a:r>
          </a:p>
          <a:p>
            <a:r>
              <a:rPr lang="en-US" dirty="0" smtClean="0"/>
              <a:t>GAAP compliant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9734" y="762000"/>
            <a:ext cx="8596668" cy="7468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Accrual Basis of Accounting	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4207" y="4273074"/>
            <a:ext cx="8596668" cy="23022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Used to prepare fund financial statements </a:t>
            </a:r>
          </a:p>
          <a:p>
            <a:r>
              <a:rPr lang="en-US" dirty="0" smtClean="0"/>
              <a:t>Cross between Cash Basis of Accounting and Accrual Basis of Accounting</a:t>
            </a:r>
          </a:p>
          <a:p>
            <a:r>
              <a:rPr lang="en-US" dirty="0" smtClean="0"/>
              <a:t>Revenue recorded when measurable &amp;</a:t>
            </a:r>
            <a:r>
              <a:rPr lang="en-US" dirty="0"/>
              <a:t> </a:t>
            </a:r>
            <a:r>
              <a:rPr lang="en-US" dirty="0" smtClean="0"/>
              <a:t>available to pay current expenses </a:t>
            </a:r>
          </a:p>
          <a:p>
            <a:r>
              <a:rPr lang="en-US" dirty="0" smtClean="0"/>
              <a:t>Expenditures recorded in period the liability is incurred</a:t>
            </a:r>
          </a:p>
          <a:p>
            <a:r>
              <a:rPr lang="en-US" dirty="0" smtClean="0"/>
              <a:t>GAAP compliant</a:t>
            </a:r>
          </a:p>
        </p:txBody>
      </p:sp>
    </p:spTree>
    <p:extLst>
      <p:ext uri="{BB962C8B-B14F-4D97-AF65-F5344CB8AC3E}">
        <p14:creationId xmlns:p14="http://schemas.microsoft.com/office/powerpoint/2010/main" val="3075066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Accounting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2792"/>
            <a:ext cx="8596668" cy="4653137"/>
          </a:xfrm>
        </p:spPr>
        <p:txBody>
          <a:bodyPr/>
          <a:lstStyle/>
          <a:p>
            <a:r>
              <a:rPr lang="en-US" dirty="0" smtClean="0"/>
              <a:t>Consists of financial statements for governmental accounting entities (Funds)</a:t>
            </a:r>
          </a:p>
          <a:p>
            <a:pPr lvl="1"/>
            <a:endParaRPr lang="en-US" dirty="0"/>
          </a:p>
          <a:p>
            <a:r>
              <a:rPr lang="en-US" dirty="0" smtClean="0"/>
              <a:t>The number of separate entities (funds) varies by agency</a:t>
            </a:r>
          </a:p>
          <a:p>
            <a:pPr lvl="1"/>
            <a:r>
              <a:rPr lang="en-US" dirty="0" smtClean="0"/>
              <a:t>Legal requirements</a:t>
            </a:r>
          </a:p>
          <a:p>
            <a:pPr lvl="1"/>
            <a:r>
              <a:rPr lang="en-US" dirty="0" smtClean="0"/>
              <a:t>Management judgement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City of Friendswood uses 19 separate funds for financial reporting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9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709" y="243840"/>
            <a:ext cx="8596668" cy="770313"/>
          </a:xfrm>
        </p:spPr>
        <p:txBody>
          <a:bodyPr/>
          <a:lstStyle/>
          <a:p>
            <a:r>
              <a:rPr lang="en-US" dirty="0" smtClean="0"/>
              <a:t>City of Friendswood Funds Listing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773" y="931026"/>
            <a:ext cx="4501496" cy="5212080"/>
          </a:xfrm>
        </p:spPr>
        <p:txBody>
          <a:bodyPr>
            <a:normAutofit fontScale="25000" lnSpcReduction="20000"/>
          </a:bodyPr>
          <a:lstStyle/>
          <a:p>
            <a:r>
              <a:rPr lang="en-US" sz="4900" b="1" dirty="0">
                <a:solidFill>
                  <a:srgbClr val="0070C0"/>
                </a:solidFill>
              </a:rPr>
              <a:t>GENERAL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POLICE INVESTIGATION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FIRE/EMS DONATION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COURT SECURITY/TECHNOLOGY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TDRA GRANT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SIDEWALK INSTALLATION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PARK LAND DEDICATION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STREETS IMPROVEMENT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ECONOMIC DEVELOPMENT IMPROVEMENTS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TAX DEBT SERVICE FUND</a:t>
            </a:r>
          </a:p>
          <a:p>
            <a:r>
              <a:rPr lang="en-US" sz="4900" b="1" dirty="0">
                <a:solidFill>
                  <a:srgbClr val="0070C0"/>
                </a:solidFill>
              </a:rPr>
              <a:t>GO BOND CONSTRUCTION FUNDS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VEHICLE REPLACEMENT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WATER &amp; SEWER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2006 WATER &amp; SEWER BOND CONSTRUCTION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2009 WATER &amp; SEWER BOND CONSTRUCTION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2016 WATER &amp; SEWER BOND CONSTRUCTION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WATER &amp; SEWER CIP/IMPACT FEE FUNDS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WATER &amp; SEWER REVENUE DEBT SERVICE FUND</a:t>
            </a:r>
          </a:p>
          <a:p>
            <a:r>
              <a:rPr lang="en-US" sz="4900" b="1" dirty="0">
                <a:solidFill>
                  <a:srgbClr val="FF0000"/>
                </a:solidFill>
              </a:rPr>
              <a:t>1776 PARK TRUST FUND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4197" y="6226233"/>
            <a:ext cx="11141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City of Friendswood uses, both, </a:t>
            </a:r>
            <a:r>
              <a:rPr lang="en-US" b="1" dirty="0" smtClean="0">
                <a:solidFill>
                  <a:srgbClr val="FF0000"/>
                </a:solidFill>
              </a:rPr>
              <a:t>Accrual Basis of Accounting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Modified Accrual Basis of Accounting</a:t>
            </a:r>
            <a:r>
              <a:rPr lang="en-US" b="1" dirty="0" smtClean="0"/>
              <a:t>.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8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City’s Budget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9296"/>
            <a:ext cx="8596668" cy="35495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December – January (Multi-Year Financial Plan Update)</a:t>
            </a:r>
          </a:p>
          <a:p>
            <a:r>
              <a:rPr lang="en-US" dirty="0" smtClean="0"/>
              <a:t>February – March (Departmental Narratives &amp; Goals Determined)</a:t>
            </a:r>
          </a:p>
          <a:p>
            <a:r>
              <a:rPr lang="en-US" dirty="0" smtClean="0"/>
              <a:t>April (Departmental Decision Package Submission)</a:t>
            </a:r>
          </a:p>
          <a:p>
            <a:r>
              <a:rPr lang="en-US" dirty="0" smtClean="0"/>
              <a:t>May (Current </a:t>
            </a:r>
            <a:r>
              <a:rPr lang="en-US" dirty="0"/>
              <a:t>Services Budget “Scrubbing</a:t>
            </a:r>
            <a:r>
              <a:rPr lang="en-US" dirty="0" smtClean="0"/>
              <a:t>”) </a:t>
            </a:r>
          </a:p>
          <a:p>
            <a:r>
              <a:rPr lang="en-US" dirty="0" smtClean="0"/>
              <a:t>June (Revenue Projections)</a:t>
            </a:r>
          </a:p>
          <a:p>
            <a:r>
              <a:rPr lang="en-US" dirty="0" smtClean="0"/>
              <a:t>July (Tax Rate Calculations &amp; Property Tax Revenue Projections)</a:t>
            </a:r>
          </a:p>
          <a:p>
            <a:r>
              <a:rPr lang="en-US" dirty="0" smtClean="0"/>
              <a:t>August (Proposed Budget Delivered to City Council)</a:t>
            </a:r>
          </a:p>
          <a:p>
            <a:r>
              <a:rPr lang="en-US" dirty="0" smtClean="0"/>
              <a:t>September (Budget Work Sessions)</a:t>
            </a:r>
          </a:p>
          <a:p>
            <a:r>
              <a:rPr lang="en-US" dirty="0" smtClean="0"/>
              <a:t>October (Budget and Tax Rate Adoption)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56364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627</TotalTime>
  <Words>546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SourceSansPro</vt:lpstr>
      <vt:lpstr>Trebuchet MS</vt:lpstr>
      <vt:lpstr>Wingdings 3</vt:lpstr>
      <vt:lpstr>Facet</vt:lpstr>
      <vt:lpstr>Governmental Accounting  Finance Budget  “101” </vt:lpstr>
      <vt:lpstr>Topics for Discussion</vt:lpstr>
      <vt:lpstr>Generally Accepted Accounting Principles</vt:lpstr>
      <vt:lpstr>Basis of Accounting</vt:lpstr>
      <vt:lpstr>Budgetary Basis of Accounting </vt:lpstr>
      <vt:lpstr>Modified Accrual Basis of Accounting </vt:lpstr>
      <vt:lpstr>Fund Accounting </vt:lpstr>
      <vt:lpstr>City of Friendswood Funds Listing</vt:lpstr>
      <vt:lpstr>City’s Budget Process</vt:lpstr>
      <vt:lpstr>Property Tax Rate &amp; Levy </vt:lpstr>
      <vt:lpstr>Financial Transparency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Governmental Accounting /Finance “101”</dc:title>
  <dc:creator>Katina R. Hampton</dc:creator>
  <cp:lastModifiedBy>Katina R. Hampton</cp:lastModifiedBy>
  <cp:revision>37</cp:revision>
  <dcterms:created xsi:type="dcterms:W3CDTF">2019-03-27T19:17:14Z</dcterms:created>
  <dcterms:modified xsi:type="dcterms:W3CDTF">2019-03-28T20:47:47Z</dcterms:modified>
</cp:coreProperties>
</file>