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8" r:id="rId3"/>
    <p:sldId id="259" r:id="rId4"/>
    <p:sldId id="263" r:id="rId5"/>
    <p:sldId id="264" r:id="rId6"/>
    <p:sldId id="265" r:id="rId7"/>
    <p:sldId id="260" r:id="rId8"/>
    <p:sldId id="266" r:id="rId9"/>
    <p:sldId id="262" r:id="rId10"/>
    <p:sldId id="267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-132" y="1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972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344" y="1"/>
            <a:ext cx="3037840" cy="466972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50F588E-2F3A-492D-905D-B0C72D4B9350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430"/>
            <a:ext cx="3037840" cy="46697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344" y="8829430"/>
            <a:ext cx="3037840" cy="46697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258DD97-CD7F-41A5-8D3E-071B7031F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0906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80F69A5-5D9B-4954-8D14-F9FCD36CA89B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9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4D7E82A-8242-4F52-A5ED-E5BDE148D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117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D7E82A-8242-4F52-A5ED-E5BDE148D15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331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D7E82A-8242-4F52-A5ED-E5BDE148D15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605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D7E82A-8242-4F52-A5ED-E5BDE148D15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305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D7E82A-8242-4F52-A5ED-E5BDE148D15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7772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D7E82A-8242-4F52-A5ED-E5BDE148D15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0683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D7E82A-8242-4F52-A5ED-E5BDE148D15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228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D7E82A-8242-4F52-A5ED-E5BDE148D15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9738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D7E82A-8242-4F52-A5ED-E5BDE148D15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6194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D7E82A-8242-4F52-A5ED-E5BDE148D15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7561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D7E82A-8242-4F52-A5ED-E5BDE148D15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006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5C7E-6DC9-4CFE-AE5D-CA259882590D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6EE0-C1BD-460F-8577-E47A9EF6E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36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5C7E-6DC9-4CFE-AE5D-CA259882590D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6EE0-C1BD-460F-8577-E47A9EF6E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063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5C7E-6DC9-4CFE-AE5D-CA259882590D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6EE0-C1BD-460F-8577-E47A9EF6E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295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5C7E-6DC9-4CFE-AE5D-CA259882590D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6EE0-C1BD-460F-8577-E47A9EF6E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138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5C7E-6DC9-4CFE-AE5D-CA259882590D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6EE0-C1BD-460F-8577-E47A9EF6E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82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5C7E-6DC9-4CFE-AE5D-CA259882590D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6EE0-C1BD-460F-8577-E47A9EF6E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254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5C7E-6DC9-4CFE-AE5D-CA259882590D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6EE0-C1BD-460F-8577-E47A9EF6E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761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5C7E-6DC9-4CFE-AE5D-CA259882590D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6EE0-C1BD-460F-8577-E47A9EF6E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652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5C7E-6DC9-4CFE-AE5D-CA259882590D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6EE0-C1BD-460F-8577-E47A9EF6E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187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5C7E-6DC9-4CFE-AE5D-CA259882590D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6EE0-C1BD-460F-8577-E47A9EF6E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184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5C7E-6DC9-4CFE-AE5D-CA259882590D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6EE0-C1BD-460F-8577-E47A9EF6E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016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55C7E-6DC9-4CFE-AE5D-CA259882590D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E6EE0-C1BD-460F-8577-E47A9EF6E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650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06400" y="-228600"/>
            <a:ext cx="13106400" cy="7391400"/>
          </a:xfrm>
          <a:solidFill>
            <a:srgbClr val="56BE8F"/>
          </a:solidFill>
          <a:ln>
            <a:noFill/>
          </a:ln>
          <a:effectLst>
            <a:glow rad="127000">
              <a:schemeClr val="accent6">
                <a:lumMod val="40000"/>
                <a:lumOff val="60000"/>
              </a:schemeClr>
            </a:glow>
            <a:softEdge rad="31750"/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4800" y="274207"/>
            <a:ext cx="7924800" cy="838199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rgbClr val="333333"/>
                </a:solidFill>
                <a:latin typeface="Adobe Garamond Pro" pitchFamily="18" charset="0"/>
                <a:cs typeface="Helvetica" panose="020B0604020202020204" pitchFamily="34" charset="0"/>
              </a:rPr>
              <a:t>CITY OF </a:t>
            </a:r>
            <a:r>
              <a:rPr lang="en-US" sz="7200" b="1" dirty="0">
                <a:solidFill>
                  <a:srgbClr val="333333"/>
                </a:solidFill>
                <a:latin typeface="Adobe Garamond Pro" pitchFamily="18" charset="0"/>
                <a:cs typeface="Helvetica" panose="020B0604020202020204" pitchFamily="34" charset="0"/>
              </a:rPr>
              <a:t>Friendswood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725" y="250577"/>
            <a:ext cx="1625600" cy="1625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33600" y="4805685"/>
            <a:ext cx="924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2232167" y="1563643"/>
            <a:ext cx="8432800" cy="28829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333" dirty="0">
                <a:latin typeface="Helvetica" panose="020B0604020202020204" pitchFamily="34" charset="0"/>
                <a:cs typeface="Helvetica" panose="020B0604020202020204" pitchFamily="34" charset="0"/>
              </a:rPr>
              <a:t>   </a:t>
            </a:r>
            <a:endParaRPr lang="en-US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algn="ctr"/>
            <a:r>
              <a:rPr lang="en-US" sz="4267" dirty="0" smtClean="0">
                <a:latin typeface="Helvetica" panose="020B0604020202020204" pitchFamily="34" charset="0"/>
                <a:cs typeface="Helvetica" panose="020B0604020202020204" pitchFamily="34" charset="0"/>
              </a:rPr>
              <a:t>FINANCIAL HEALTH </a:t>
            </a:r>
          </a:p>
          <a:p>
            <a:pPr lvl="1" algn="ctr"/>
            <a:r>
              <a:rPr lang="en-US" sz="4267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AT A</a:t>
            </a:r>
          </a:p>
          <a:p>
            <a:pPr lvl="1" algn="ctr"/>
            <a:r>
              <a:rPr lang="en-US" sz="4267" dirty="0" smtClean="0">
                <a:latin typeface="Helvetica" panose="020B0604020202020204" pitchFamily="34" charset="0"/>
                <a:cs typeface="Helvetica" panose="020B0604020202020204" pitchFamily="34" charset="0"/>
              </a:rPr>
              <a:t>GLANCE</a:t>
            </a: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2794000" y="1193801"/>
            <a:ext cx="807720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10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06400" y="-228600"/>
            <a:ext cx="13106400" cy="7391400"/>
          </a:xfrm>
          <a:solidFill>
            <a:srgbClr val="56BE8F"/>
          </a:solidFill>
          <a:ln>
            <a:noFill/>
          </a:ln>
          <a:effectLst>
            <a:glow rad="127000">
              <a:schemeClr val="accent6">
                <a:lumMod val="40000"/>
                <a:lumOff val="60000"/>
              </a:schemeClr>
            </a:glow>
            <a:softEdge rad="31750"/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4800" y="274207"/>
            <a:ext cx="7924800" cy="838199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rgbClr val="333333"/>
                </a:solidFill>
                <a:latin typeface="Adobe Garamond Pro" pitchFamily="18" charset="0"/>
                <a:cs typeface="Helvetica" panose="020B0604020202020204" pitchFamily="34" charset="0"/>
              </a:rPr>
              <a:t>CITY OF </a:t>
            </a:r>
            <a:r>
              <a:rPr lang="en-US" sz="7200" b="1" dirty="0">
                <a:solidFill>
                  <a:srgbClr val="333333"/>
                </a:solidFill>
                <a:latin typeface="Adobe Garamond Pro" pitchFamily="18" charset="0"/>
                <a:cs typeface="Helvetica" panose="020B0604020202020204" pitchFamily="34" charset="0"/>
              </a:rPr>
              <a:t>Friendswood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725" y="250577"/>
            <a:ext cx="1625600" cy="1625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33600" y="4805685"/>
            <a:ext cx="924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0" y="1266405"/>
            <a:ext cx="12192000" cy="24316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4267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Tax Bill Impact</a:t>
            </a:r>
          </a:p>
          <a:p>
            <a:pPr lvl="1" algn="ctr"/>
            <a:endParaRPr lang="en-US" sz="24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algn="ctr"/>
            <a:endParaRPr lang="en-US" sz="4267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algn="ctr"/>
            <a:endParaRPr lang="en-US" sz="4267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2768600" y="1110452"/>
            <a:ext cx="807720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397648"/>
              </p:ext>
            </p:extLst>
          </p:nvPr>
        </p:nvGraphicFramePr>
        <p:xfrm>
          <a:off x="1782148" y="2030177"/>
          <a:ext cx="9470570" cy="44639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Worksheet" r:id="rId5" imgW="7677126" imgH="1552646" progId="Excel.Sheet.12">
                  <p:embed/>
                </p:oleObj>
              </mc:Choice>
              <mc:Fallback>
                <p:oleObj name="Worksheet" r:id="rId5" imgW="7677126" imgH="1552646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82148" y="2030177"/>
                        <a:ext cx="9470570" cy="446392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658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06400" y="-228600"/>
            <a:ext cx="13106400" cy="7391400"/>
          </a:xfrm>
          <a:solidFill>
            <a:srgbClr val="56BE8F"/>
          </a:solidFill>
          <a:ln>
            <a:noFill/>
          </a:ln>
          <a:effectLst>
            <a:glow rad="127000">
              <a:schemeClr val="accent6">
                <a:lumMod val="40000"/>
                <a:lumOff val="60000"/>
              </a:schemeClr>
            </a:glow>
            <a:softEdge rad="31750"/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4800" y="274207"/>
            <a:ext cx="7924800" cy="838199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rgbClr val="333333"/>
                </a:solidFill>
                <a:latin typeface="Adobe Garamond Pro" pitchFamily="18" charset="0"/>
                <a:cs typeface="Helvetica" panose="020B0604020202020204" pitchFamily="34" charset="0"/>
              </a:rPr>
              <a:t>CITY OF </a:t>
            </a:r>
            <a:r>
              <a:rPr lang="en-US" sz="7200" b="1" dirty="0">
                <a:solidFill>
                  <a:srgbClr val="333333"/>
                </a:solidFill>
                <a:latin typeface="Adobe Garamond Pro" pitchFamily="18" charset="0"/>
                <a:cs typeface="Helvetica" panose="020B0604020202020204" pitchFamily="34" charset="0"/>
              </a:rPr>
              <a:t>Friendswood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0" y="118692"/>
            <a:ext cx="1625600" cy="1625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33600" y="4805685"/>
            <a:ext cx="924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-406400" y="1275197"/>
            <a:ext cx="12467492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4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Bonds (credit) S&amp;P Rating:  </a:t>
            </a:r>
            <a:r>
              <a:rPr lang="en-US" sz="4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AA-</a:t>
            </a:r>
            <a:r>
              <a:rPr lang="en-US" sz="4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 </a:t>
            </a:r>
          </a:p>
          <a:p>
            <a:pPr lvl="1" algn="ctr"/>
            <a:endParaRPr lang="en-US" sz="2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algn="ctr"/>
            <a:r>
              <a:rPr lang="en-US" sz="4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Last G.O. Bonds Election:</a:t>
            </a:r>
            <a:r>
              <a:rPr lang="en-US" sz="4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 </a:t>
            </a:r>
            <a:r>
              <a:rPr lang="en-US" sz="4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2013 ($24M)</a:t>
            </a:r>
          </a:p>
          <a:p>
            <a:pPr lvl="1" algn="ctr"/>
            <a:r>
              <a:rPr lang="en-US" sz="4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Issued:</a:t>
            </a:r>
            <a:r>
              <a:rPr lang="en-US" sz="4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 </a:t>
            </a:r>
            <a:r>
              <a:rPr lang="en-US" sz="4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2015</a:t>
            </a:r>
            <a:r>
              <a:rPr lang="en-US" sz="4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- </a:t>
            </a:r>
            <a:r>
              <a:rPr lang="en-US" sz="4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$9.6M, 2016 - $8.8M, 2017 - $5.6M</a:t>
            </a:r>
          </a:p>
          <a:p>
            <a:pPr lvl="1" algn="ctr"/>
            <a:endParaRPr lang="en-US" sz="28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algn="ctr"/>
            <a:r>
              <a:rPr lang="en-US" sz="4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Total Current G.O. Debt:  </a:t>
            </a:r>
            <a:r>
              <a:rPr lang="en-US" sz="4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$41.1M</a:t>
            </a:r>
          </a:p>
          <a:p>
            <a:pPr lvl="1" algn="ctr"/>
            <a:endParaRPr lang="en-US" sz="28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algn="ctr"/>
            <a:r>
              <a:rPr lang="en-US" sz="4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FY19 G.O. Debt Service Payments: </a:t>
            </a:r>
            <a:r>
              <a:rPr lang="en-US" sz="4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$3.2M</a:t>
            </a: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2794000" y="1193801"/>
            <a:ext cx="807720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179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06400" y="-228600"/>
            <a:ext cx="13106400" cy="7391400"/>
          </a:xfrm>
          <a:solidFill>
            <a:srgbClr val="56BE8F"/>
          </a:solidFill>
          <a:ln>
            <a:noFill/>
          </a:ln>
          <a:effectLst>
            <a:glow rad="127000">
              <a:schemeClr val="accent6">
                <a:lumMod val="40000"/>
                <a:lumOff val="60000"/>
              </a:schemeClr>
            </a:glow>
            <a:softEdge rad="31750"/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4800" y="274207"/>
            <a:ext cx="7924800" cy="838199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rgbClr val="333333"/>
                </a:solidFill>
                <a:latin typeface="Adobe Garamond Pro" pitchFamily="18" charset="0"/>
                <a:cs typeface="Helvetica" panose="020B0604020202020204" pitchFamily="34" charset="0"/>
              </a:rPr>
              <a:t>CITY OF </a:t>
            </a:r>
            <a:r>
              <a:rPr lang="en-US" sz="7200" b="1" dirty="0">
                <a:solidFill>
                  <a:srgbClr val="333333"/>
                </a:solidFill>
                <a:latin typeface="Adobe Garamond Pro" pitchFamily="18" charset="0"/>
                <a:cs typeface="Helvetica" panose="020B0604020202020204" pitchFamily="34" charset="0"/>
              </a:rPr>
              <a:t>Friendswood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725" y="250577"/>
            <a:ext cx="1625600" cy="1625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33600" y="4805685"/>
            <a:ext cx="924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-224367" y="1615213"/>
            <a:ext cx="12742333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4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FY19 Adopted Budget</a:t>
            </a:r>
          </a:p>
          <a:p>
            <a:pPr lvl="1" algn="ctr"/>
            <a:r>
              <a:rPr lang="en-US" sz="4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Revenue:</a:t>
            </a:r>
            <a:r>
              <a:rPr lang="en-US" sz="4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 $58.6M &amp; Expenditures: $58.3M</a:t>
            </a:r>
          </a:p>
          <a:p>
            <a:pPr lvl="1" algn="ctr"/>
            <a:endParaRPr lang="en-US" sz="2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algn="ctr"/>
            <a:r>
              <a:rPr lang="en-US" sz="4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2018 Net Taxable Property Value:</a:t>
            </a:r>
            <a:r>
              <a:rPr lang="en-US" sz="4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 $3.4B</a:t>
            </a:r>
          </a:p>
          <a:p>
            <a:pPr lvl="1" algn="ctr"/>
            <a:endParaRPr lang="en-US" sz="2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algn="ctr"/>
            <a:r>
              <a:rPr lang="en-US" sz="4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Tax Rate:  </a:t>
            </a:r>
            <a:r>
              <a:rPr lang="en-US" sz="4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$0.5324/$100 valuation</a:t>
            </a:r>
          </a:p>
          <a:p>
            <a:pPr lvl="1" algn="ctr"/>
            <a:r>
              <a:rPr lang="en-US" sz="4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M&amp;O Rate - $0.4372 &amp; Debt Service - $0.0952</a:t>
            </a:r>
            <a:endParaRPr lang="en-US" sz="4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2794000" y="1193801"/>
            <a:ext cx="807720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844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06400" y="-228600"/>
            <a:ext cx="13106400" cy="7391400"/>
          </a:xfrm>
          <a:solidFill>
            <a:srgbClr val="56BE8F"/>
          </a:solidFill>
          <a:ln>
            <a:noFill/>
          </a:ln>
          <a:effectLst>
            <a:glow rad="127000">
              <a:schemeClr val="accent6">
                <a:lumMod val="40000"/>
                <a:lumOff val="60000"/>
              </a:schemeClr>
            </a:glow>
            <a:softEdge rad="31750"/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4800" y="274207"/>
            <a:ext cx="7924800" cy="838199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rgbClr val="333333"/>
                </a:solidFill>
                <a:latin typeface="Adobe Garamond Pro" pitchFamily="18" charset="0"/>
                <a:cs typeface="Helvetica" panose="020B0604020202020204" pitchFamily="34" charset="0"/>
              </a:rPr>
              <a:t>CITY OF </a:t>
            </a:r>
            <a:r>
              <a:rPr lang="en-US" sz="7200" b="1" dirty="0">
                <a:solidFill>
                  <a:srgbClr val="333333"/>
                </a:solidFill>
                <a:latin typeface="Adobe Garamond Pro" pitchFamily="18" charset="0"/>
                <a:cs typeface="Helvetica" panose="020B0604020202020204" pitchFamily="34" charset="0"/>
              </a:rPr>
              <a:t>Friendswood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725" y="250577"/>
            <a:ext cx="1625600" cy="1625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33600" y="4805685"/>
            <a:ext cx="924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-224367" y="1419961"/>
            <a:ext cx="12742333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4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Restricted Revenue</a:t>
            </a:r>
          </a:p>
          <a:p>
            <a:pPr lvl="1" algn="ctr"/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algn="ctr"/>
            <a:r>
              <a:rPr lang="en-US" sz="4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$19.6M</a:t>
            </a:r>
          </a:p>
          <a:p>
            <a:pPr lvl="1" algn="ctr"/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algn="ctr"/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Property Taxes for Debt Service Payments</a:t>
            </a:r>
          </a:p>
          <a:p>
            <a:pPr lvl="1" algn="ctr"/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Sales Taxes for Streets Improvement &amp; FDEDC</a:t>
            </a:r>
          </a:p>
          <a:p>
            <a:pPr lvl="1" algn="ctr"/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Court Security/Technology Fees</a:t>
            </a:r>
          </a:p>
          <a:p>
            <a:pPr lvl="1" algn="ctr"/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Bond Construction Funds</a:t>
            </a:r>
          </a:p>
          <a:p>
            <a:pPr lvl="1" algn="ctr"/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Park Land Dedication &amp; Trust Funds</a:t>
            </a:r>
          </a:p>
          <a:p>
            <a:pPr lvl="1" algn="ctr"/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Vehicle Replacement Internal Lease Fees</a:t>
            </a:r>
          </a:p>
          <a:p>
            <a:pPr lvl="1" algn="ctr"/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Utility Service &amp; Impact Fees </a:t>
            </a:r>
            <a:r>
              <a:rPr lang="en-US" sz="2800" smtClean="0">
                <a:latin typeface="Helvetica" panose="020B0604020202020204" pitchFamily="34" charset="0"/>
                <a:cs typeface="Helvetica" panose="020B0604020202020204" pitchFamily="34" charset="0"/>
              </a:rPr>
              <a:t>for Debt </a:t>
            </a:r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Service Payments</a:t>
            </a:r>
          </a:p>
          <a:p>
            <a:pPr lvl="1" algn="ctr"/>
            <a:endParaRPr lang="en-US" sz="3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2794000" y="1193801"/>
            <a:ext cx="807720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727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06400" y="-228600"/>
            <a:ext cx="13106400" cy="7391400"/>
          </a:xfrm>
          <a:solidFill>
            <a:srgbClr val="56BE8F"/>
          </a:solidFill>
          <a:ln>
            <a:noFill/>
          </a:ln>
          <a:effectLst>
            <a:glow rad="127000">
              <a:schemeClr val="accent6">
                <a:lumMod val="40000"/>
                <a:lumOff val="60000"/>
              </a:schemeClr>
            </a:glow>
            <a:softEdge rad="31750"/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4800" y="274207"/>
            <a:ext cx="7924800" cy="838199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rgbClr val="333333"/>
                </a:solidFill>
                <a:latin typeface="Adobe Garamond Pro" pitchFamily="18" charset="0"/>
                <a:cs typeface="Helvetica" panose="020B0604020202020204" pitchFamily="34" charset="0"/>
              </a:rPr>
              <a:t>CITY OF </a:t>
            </a:r>
            <a:r>
              <a:rPr lang="en-US" sz="7200" b="1" dirty="0">
                <a:solidFill>
                  <a:srgbClr val="333333"/>
                </a:solidFill>
                <a:latin typeface="Adobe Garamond Pro" pitchFamily="18" charset="0"/>
                <a:cs typeface="Helvetica" panose="020B0604020202020204" pitchFamily="34" charset="0"/>
              </a:rPr>
              <a:t>Friendswood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725" y="250577"/>
            <a:ext cx="1625600" cy="1625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33600" y="4805685"/>
            <a:ext cx="924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0" y="1266405"/>
            <a:ext cx="12192000" cy="62274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4267" dirty="0" smtClean="0">
                <a:latin typeface="Helvetica" panose="020B0604020202020204" pitchFamily="34" charset="0"/>
                <a:cs typeface="Helvetica" panose="020B0604020202020204" pitchFamily="34" charset="0"/>
              </a:rPr>
              <a:t>Effective Tax Rate (ETR)</a:t>
            </a:r>
          </a:p>
          <a:p>
            <a:pPr lvl="1" algn="ctr"/>
            <a:endParaRPr lang="en-US" sz="20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algn="ctr"/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Tax rate which generates the same amount of revenue on properties taxed in the current and prior years</a:t>
            </a:r>
          </a:p>
          <a:p>
            <a:pPr lvl="1" algn="ctr"/>
            <a:endParaRPr lang="en-US" sz="20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algn="ctr"/>
            <a:r>
              <a:rPr lang="en-US" sz="36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Property Value      	</a:t>
            </a:r>
          </a:p>
          <a:p>
            <a:pPr lvl="1" algn="ctr"/>
            <a:endParaRPr lang="en-US" sz="3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algn="ctr"/>
            <a:r>
              <a:rPr lang="en-US" sz="36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    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	</a:t>
            </a:r>
            <a:r>
              <a:rPr lang="en-US" sz="36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					ETR</a:t>
            </a:r>
          </a:p>
          <a:p>
            <a:pPr lvl="1" algn="ctr"/>
            <a:endParaRPr lang="en-US" sz="36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algn="ctr"/>
            <a:r>
              <a:rPr lang="en-US" sz="36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2018 ETR = $0.5324/$100 valuation</a:t>
            </a:r>
          </a:p>
          <a:p>
            <a:pPr lvl="1" algn="ctr"/>
            <a:r>
              <a:rPr lang="en-US" sz="36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  <a:p>
            <a:pPr lvl="1" algn="ctr"/>
            <a:r>
              <a:rPr lang="en-US" sz="36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	</a:t>
            </a:r>
            <a:endParaRPr lang="en-US" sz="4267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2768600" y="1110452"/>
            <a:ext cx="807720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urved Connector 10"/>
          <p:cNvCxnSpPr/>
          <p:nvPr/>
        </p:nvCxnSpPr>
        <p:spPr>
          <a:xfrm>
            <a:off x="7466622" y="3783774"/>
            <a:ext cx="1220177" cy="1181463"/>
          </a:xfrm>
          <a:prstGeom prst="curvedConnector3">
            <a:avLst/>
          </a:prstGeom>
          <a:ln w="762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994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06400" y="-228600"/>
            <a:ext cx="13106400" cy="7391400"/>
          </a:xfrm>
          <a:solidFill>
            <a:srgbClr val="56BE8F"/>
          </a:solidFill>
          <a:ln>
            <a:noFill/>
          </a:ln>
          <a:effectLst>
            <a:glow rad="127000">
              <a:schemeClr val="accent6">
                <a:lumMod val="40000"/>
                <a:lumOff val="60000"/>
              </a:schemeClr>
            </a:glow>
            <a:softEdge rad="31750"/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4800" y="274207"/>
            <a:ext cx="7924800" cy="838199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rgbClr val="333333"/>
                </a:solidFill>
                <a:latin typeface="Adobe Garamond Pro" pitchFamily="18" charset="0"/>
                <a:cs typeface="Helvetica" panose="020B0604020202020204" pitchFamily="34" charset="0"/>
              </a:rPr>
              <a:t>CITY OF </a:t>
            </a:r>
            <a:r>
              <a:rPr lang="en-US" sz="7200" b="1" dirty="0">
                <a:solidFill>
                  <a:srgbClr val="333333"/>
                </a:solidFill>
                <a:latin typeface="Adobe Garamond Pro" pitchFamily="18" charset="0"/>
                <a:cs typeface="Helvetica" panose="020B0604020202020204" pitchFamily="34" charset="0"/>
              </a:rPr>
              <a:t>Friendswood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725" y="250577"/>
            <a:ext cx="1625600" cy="1625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33600" y="4805685"/>
            <a:ext cx="924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0" y="1266405"/>
            <a:ext cx="12192000" cy="5509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4267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Property Tax Exemptions</a:t>
            </a:r>
          </a:p>
          <a:p>
            <a:pPr lvl="1" algn="ctr"/>
            <a:endParaRPr lang="en-US" sz="4267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algn="ctr"/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20% Homestead </a:t>
            </a:r>
          </a:p>
          <a:p>
            <a:pPr lvl="1" algn="ctr"/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Over 65 Exemption - $25K</a:t>
            </a:r>
          </a:p>
          <a:p>
            <a:pPr lvl="1" algn="ctr"/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Disabled Person - $25K</a:t>
            </a:r>
          </a:p>
          <a:p>
            <a:pPr lvl="1" algn="ctr"/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Disabled Veterans &amp; Surviving Spouses</a:t>
            </a:r>
          </a:p>
          <a:p>
            <a:pPr lvl="1" algn="ctr"/>
            <a:endParaRPr lang="en-US" sz="32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algn="ctr"/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Friendswood 2018 Property Tax Exemptions - $743M </a:t>
            </a:r>
          </a:p>
          <a:p>
            <a:pPr lvl="1" algn="ctr"/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  <a:p>
            <a:pPr lvl="1" algn="ctr"/>
            <a:endParaRPr lang="en-US" sz="4267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2768600" y="1110452"/>
            <a:ext cx="807720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817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06400" y="-228600"/>
            <a:ext cx="13106400" cy="7391400"/>
          </a:xfrm>
          <a:solidFill>
            <a:srgbClr val="56BE8F"/>
          </a:solidFill>
          <a:ln>
            <a:noFill/>
          </a:ln>
          <a:effectLst>
            <a:glow rad="127000">
              <a:schemeClr val="accent6">
                <a:lumMod val="40000"/>
                <a:lumOff val="60000"/>
              </a:schemeClr>
            </a:glow>
            <a:softEdge rad="31750"/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4800" y="274207"/>
            <a:ext cx="7924800" cy="838199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rgbClr val="333333"/>
                </a:solidFill>
                <a:latin typeface="Adobe Garamond Pro" pitchFamily="18" charset="0"/>
                <a:cs typeface="Helvetica" panose="020B0604020202020204" pitchFamily="34" charset="0"/>
              </a:rPr>
              <a:t>CITY OF </a:t>
            </a:r>
            <a:r>
              <a:rPr lang="en-US" sz="7200" b="1" dirty="0">
                <a:solidFill>
                  <a:srgbClr val="333333"/>
                </a:solidFill>
                <a:latin typeface="Adobe Garamond Pro" pitchFamily="18" charset="0"/>
                <a:cs typeface="Helvetica" panose="020B0604020202020204" pitchFamily="34" charset="0"/>
              </a:rPr>
              <a:t>Friendswood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725" y="250577"/>
            <a:ext cx="1625600" cy="1625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33600" y="4805685"/>
            <a:ext cx="924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229577" y="1266405"/>
            <a:ext cx="11834446" cy="5488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4267" dirty="0" smtClean="0">
                <a:latin typeface="Helvetica" panose="020B0604020202020204" pitchFamily="34" charset="0"/>
                <a:cs typeface="Helvetica" panose="020B0604020202020204" pitchFamily="34" charset="0"/>
              </a:rPr>
              <a:t>Legal Debt Margin</a:t>
            </a:r>
          </a:p>
          <a:p>
            <a:pPr lvl="1" algn="ctr"/>
            <a:r>
              <a:rPr lang="en-US" sz="4267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Tax Rate = $1.50/$100 valuation</a:t>
            </a:r>
          </a:p>
          <a:p>
            <a:pPr lvl="1" algn="ctr"/>
            <a:r>
              <a:rPr lang="en-US" sz="4267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Annual Debt Service Obligation = $44.7M </a:t>
            </a:r>
          </a:p>
          <a:p>
            <a:pPr lvl="1" algn="ctr"/>
            <a:endParaRPr lang="en-US" sz="36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algn="ctr"/>
            <a:r>
              <a:rPr lang="en-US" sz="4267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Translation:  </a:t>
            </a:r>
          </a:p>
          <a:p>
            <a:pPr lvl="1" algn="ctr"/>
            <a:r>
              <a:rPr lang="en-US" sz="36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City’s tax base could support G.O. bond issuances resulting in a tax rate up to $1.50 and $44.7M in additional annual principal &amp; interest payments. </a:t>
            </a:r>
          </a:p>
          <a:p>
            <a:pPr lvl="1" algn="ctr"/>
            <a:r>
              <a:rPr lang="en-US" sz="36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	</a:t>
            </a:r>
            <a:endParaRPr lang="en-US" sz="4267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2768600" y="1110452"/>
            <a:ext cx="807720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839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06400" y="-228600"/>
            <a:ext cx="13106400" cy="7391400"/>
          </a:xfrm>
          <a:solidFill>
            <a:srgbClr val="56BE8F"/>
          </a:solidFill>
          <a:ln>
            <a:noFill/>
          </a:ln>
          <a:effectLst>
            <a:glow rad="127000">
              <a:schemeClr val="accent6">
                <a:lumMod val="40000"/>
                <a:lumOff val="60000"/>
              </a:schemeClr>
            </a:glow>
            <a:softEdge rad="31750"/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4800" y="274207"/>
            <a:ext cx="7924800" cy="838199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rgbClr val="333333"/>
                </a:solidFill>
                <a:latin typeface="Adobe Garamond Pro" pitchFamily="18" charset="0"/>
                <a:cs typeface="Helvetica" panose="020B0604020202020204" pitchFamily="34" charset="0"/>
              </a:rPr>
              <a:t>CITY OF </a:t>
            </a:r>
            <a:r>
              <a:rPr lang="en-US" sz="7200" b="1" dirty="0">
                <a:solidFill>
                  <a:srgbClr val="333333"/>
                </a:solidFill>
                <a:latin typeface="Adobe Garamond Pro" pitchFamily="18" charset="0"/>
                <a:cs typeface="Helvetica" panose="020B0604020202020204" pitchFamily="34" charset="0"/>
              </a:rPr>
              <a:t>Friendswood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725" y="250577"/>
            <a:ext cx="1625600" cy="1625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33600" y="4805685"/>
            <a:ext cx="924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0" y="1110452"/>
            <a:ext cx="12192000" cy="62685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4267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Pay-As-We-Go Theory</a:t>
            </a:r>
          </a:p>
          <a:p>
            <a:pPr lvl="1" algn="ctr"/>
            <a:endParaRPr lang="en-US" sz="24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algn="ctr"/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Using cash to fund operating and capital expenditures </a:t>
            </a:r>
          </a:p>
          <a:p>
            <a:pPr lvl="1" algn="ctr"/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algn="ctr"/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Pros:</a:t>
            </a:r>
          </a:p>
          <a:p>
            <a:pPr lvl="1" algn="ctr"/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Limited/No additional debt</a:t>
            </a:r>
          </a:p>
          <a:p>
            <a:pPr lvl="1" algn="ctr"/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Less future tax burden</a:t>
            </a:r>
          </a:p>
          <a:p>
            <a:pPr lvl="1" algn="ctr"/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algn="ctr"/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Cons:</a:t>
            </a:r>
          </a:p>
          <a:p>
            <a:pPr lvl="1" algn="ctr"/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No generational equity</a:t>
            </a:r>
          </a:p>
          <a:p>
            <a:pPr lvl="1" algn="ctr"/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Front-end tax and/or revenue generation </a:t>
            </a:r>
          </a:p>
          <a:p>
            <a:pPr lvl="1" algn="ctr"/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Reduced services</a:t>
            </a:r>
          </a:p>
          <a:p>
            <a:pPr lvl="1" algn="ctr"/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Project funding limitations    </a:t>
            </a:r>
          </a:p>
          <a:p>
            <a:pPr lvl="1" algn="ctr"/>
            <a:endParaRPr lang="en-US" sz="4267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2768600" y="1110452"/>
            <a:ext cx="807720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382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06400" y="-228600"/>
            <a:ext cx="13106400" cy="7391400"/>
          </a:xfrm>
          <a:solidFill>
            <a:srgbClr val="56BE8F"/>
          </a:solidFill>
          <a:ln>
            <a:noFill/>
          </a:ln>
          <a:effectLst>
            <a:glow rad="127000">
              <a:schemeClr val="accent6">
                <a:lumMod val="40000"/>
                <a:lumOff val="60000"/>
              </a:schemeClr>
            </a:glow>
            <a:softEdge rad="31750"/>
          </a:effectLst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sz="1000" dirty="0" smtClean="0"/>
          </a:p>
          <a:p>
            <a:r>
              <a:rPr lang="en-US" dirty="0" smtClean="0"/>
              <a:t>Summary of Capacity Tax Rate Impact Analyses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6130" y="58204"/>
            <a:ext cx="7924800" cy="838199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rgbClr val="333333"/>
                </a:solidFill>
                <a:latin typeface="Adobe Garamond Pro" pitchFamily="18" charset="0"/>
                <a:cs typeface="Helvetica" panose="020B0604020202020204" pitchFamily="34" charset="0"/>
              </a:rPr>
              <a:t>CITY OF </a:t>
            </a:r>
            <a:r>
              <a:rPr lang="en-US" sz="7200" b="1" dirty="0">
                <a:solidFill>
                  <a:srgbClr val="333333"/>
                </a:solidFill>
                <a:latin typeface="Adobe Garamond Pro" pitchFamily="18" charset="0"/>
                <a:cs typeface="Helvetica" panose="020B0604020202020204" pitchFamily="34" charset="0"/>
              </a:rPr>
              <a:t>Friendswood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463"/>
            <a:ext cx="1625600" cy="1625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33600" y="4805685"/>
            <a:ext cx="924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2746130" y="878190"/>
            <a:ext cx="807720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5959080"/>
              </p:ext>
            </p:extLst>
          </p:nvPr>
        </p:nvGraphicFramePr>
        <p:xfrm>
          <a:off x="1625600" y="1380392"/>
          <a:ext cx="10305562" cy="53491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Worksheet" r:id="rId5" imgW="8363024" imgH="5762531" progId="Excel.Sheet.12">
                  <p:embed/>
                </p:oleObj>
              </mc:Choice>
              <mc:Fallback>
                <p:oleObj name="Worksheet" r:id="rId5" imgW="8363024" imgH="5762531" progId="Excel.Sheet.12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25600" y="1380392"/>
                        <a:ext cx="10305562" cy="53491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3945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1175</TotalTime>
  <Words>329</Words>
  <Application>Microsoft Office PowerPoint</Application>
  <PresentationFormat>Widescreen</PresentationFormat>
  <Paragraphs>96</Paragraphs>
  <Slides>10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Adobe Garamond Pro</vt:lpstr>
      <vt:lpstr>Arial</vt:lpstr>
      <vt:lpstr>Calibri</vt:lpstr>
      <vt:lpstr>Calibri Light</vt:lpstr>
      <vt:lpstr>Helvetica</vt:lpstr>
      <vt:lpstr>Office Theme</vt:lpstr>
      <vt:lpstr>Worksheet</vt:lpstr>
      <vt:lpstr>Microsoft Excel Worksheet</vt:lpstr>
      <vt:lpstr>CITY OF Friendswood</vt:lpstr>
      <vt:lpstr>CITY OF Friendswood</vt:lpstr>
      <vt:lpstr>CITY OF Friendswood</vt:lpstr>
      <vt:lpstr>CITY OF Friendswood</vt:lpstr>
      <vt:lpstr>CITY OF Friendswood</vt:lpstr>
      <vt:lpstr>CITY OF Friendswood</vt:lpstr>
      <vt:lpstr>CITY OF Friendswood</vt:lpstr>
      <vt:lpstr>CITY OF Friendswood</vt:lpstr>
      <vt:lpstr>CITY OF Friendswood</vt:lpstr>
      <vt:lpstr>CITY OF Friendswood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Friendswood</dc:title>
  <dc:creator>Katina R. Hampton</dc:creator>
  <cp:lastModifiedBy>Katina R. Hampton</cp:lastModifiedBy>
  <cp:revision>42</cp:revision>
  <cp:lastPrinted>2019-03-26T18:56:24Z</cp:lastPrinted>
  <dcterms:created xsi:type="dcterms:W3CDTF">2019-03-14T13:19:31Z</dcterms:created>
  <dcterms:modified xsi:type="dcterms:W3CDTF">2019-03-26T19:59:22Z</dcterms:modified>
</cp:coreProperties>
</file>