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6" r:id="rId3"/>
    <p:sldId id="315" r:id="rId4"/>
    <p:sldId id="308" r:id="rId5"/>
    <p:sldId id="307" r:id="rId6"/>
    <p:sldId id="272" r:id="rId7"/>
    <p:sldId id="273" r:id="rId8"/>
    <p:sldId id="313" r:id="rId9"/>
    <p:sldId id="267" r:id="rId10"/>
    <p:sldId id="270" r:id="rId11"/>
    <p:sldId id="306" r:id="rId12"/>
    <p:sldId id="271" r:id="rId13"/>
    <p:sldId id="276" r:id="rId14"/>
    <p:sldId id="314" r:id="rId15"/>
    <p:sldId id="309" r:id="rId16"/>
    <p:sldId id="281" r:id="rId17"/>
    <p:sldId id="283" r:id="rId18"/>
    <p:sldId id="284" r:id="rId19"/>
    <p:sldId id="285" r:id="rId20"/>
    <p:sldId id="286" r:id="rId21"/>
    <p:sldId id="287" r:id="rId22"/>
    <p:sldId id="288" r:id="rId23"/>
    <p:sldId id="293" r:id="rId24"/>
    <p:sldId id="292" r:id="rId25"/>
    <p:sldId id="290" r:id="rId26"/>
    <p:sldId id="289" r:id="rId27"/>
    <p:sldId id="294" r:id="rId28"/>
    <p:sldId id="295" r:id="rId29"/>
    <p:sldId id="310" r:id="rId30"/>
    <p:sldId id="302" r:id="rId31"/>
    <p:sldId id="303" r:id="rId32"/>
    <p:sldId id="312" r:id="rId33"/>
    <p:sldId id="305" r:id="rId34"/>
    <p:sldId id="311" r:id="rId3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5F5F5F"/>
    <a:srgbClr val="777777"/>
    <a:srgbClr val="0C1F5C"/>
    <a:srgbClr val="56BE8F"/>
    <a:srgbClr val="3A96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 showGuides="1">
      <p:cViewPr varScale="1">
        <p:scale>
          <a:sx n="117" d="100"/>
          <a:sy n="117" d="100"/>
        </p:scale>
        <p:origin x="474" y="-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9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B7357-BF87-4616-B40E-576DF86D732D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27AB2-6BC9-46E6-8F75-138AC7B9E8D5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3075" y="-330200"/>
            <a:ext cx="10090150" cy="580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5750"/>
            <a:ext cx="12192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9" y="133350"/>
            <a:ext cx="638968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1828800" y="862012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____________________________________________________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304800" y="165735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14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B7357-BF87-4616-B40E-576DF86D732D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27AB2-6BC9-46E6-8F75-138AC7B9E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6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B7357-BF87-4616-B40E-576DF86D732D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27AB2-6BC9-46E6-8F75-138AC7B9E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3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B7357-BF87-4616-B40E-576DF86D732D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27AB2-6BC9-46E6-8F75-138AC7B9E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B7357-BF87-4616-B40E-576DF86D732D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27AB2-6BC9-46E6-8F75-138AC7B9E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57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B7357-BF87-4616-B40E-576DF86D732D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27AB2-6BC9-46E6-8F75-138AC7B9E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3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B7357-BF87-4616-B40E-576DF86D732D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27AB2-6BC9-46E6-8F75-138AC7B9E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5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B7357-BF87-4616-B40E-576DF86D732D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27AB2-6BC9-46E6-8F75-138AC7B9E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6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B7357-BF87-4616-B40E-576DF86D732D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27AB2-6BC9-46E6-8F75-138AC7B9E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0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B7357-BF87-4616-B40E-576DF86D732D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27AB2-6BC9-46E6-8F75-138AC7B9E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57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B7357-BF87-4616-B40E-576DF86D732D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27AB2-6BC9-46E6-8F75-138AC7B9E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25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B7357-BF87-4616-B40E-576DF86D732D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27AB2-6BC9-46E6-8F75-138AC7B9E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57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2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riendswood.com/CAT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google.com/url?sa=i&amp;rct=j&amp;q=&amp;esrc=s&amp;source=images&amp;cd=&amp;ved=2ahUKEwjenoi3pNrgAhVChq0KHaWRBjMQjRx6BAgBEAU&amp;url=https://www.larryhmillerdodgeramhavana.com/service/why-is-my-check-engine-light-on-.htm&amp;psig=AOvVaw0MjsYA2ZYYWSnXBaxIiIG-&amp;ust=1551300921436114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Kick-Off Meeting      March 5, 2019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0" y="1885950"/>
            <a:ext cx="9144000" cy="1102519"/>
          </a:xfrm>
        </p:spPr>
        <p:txBody>
          <a:bodyPr>
            <a:normAutofit/>
          </a:bodyPr>
          <a:lstStyle/>
          <a:p>
            <a:r>
              <a:rPr lang="en-US" sz="6000" dirty="0" smtClean="0"/>
              <a:t>Citizens Advisory Team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6552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04800" y="2647950"/>
            <a:ext cx="5905500" cy="2286000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</a:rPr>
              <a:t>Standard &amp; Poor’s : </a:t>
            </a:r>
            <a:r>
              <a:rPr lang="en-US" sz="2800" dirty="0" smtClean="0">
                <a:solidFill>
                  <a:schemeClr val="tx1"/>
                </a:solidFill>
              </a:rPr>
              <a:t>AA-</a:t>
            </a:r>
          </a:p>
          <a:p>
            <a:pPr algn="l"/>
            <a:endParaRPr lang="en-US" sz="800" dirty="0">
              <a:solidFill>
                <a:schemeClr val="tx1"/>
              </a:solidFill>
            </a:endParaRP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Based </a:t>
            </a:r>
            <a:r>
              <a:rPr lang="en-US" sz="2800" dirty="0">
                <a:solidFill>
                  <a:schemeClr val="tx1"/>
                </a:solidFill>
              </a:rPr>
              <a:t>on the City’s strong financial liquidity </a:t>
            </a:r>
            <a:r>
              <a:rPr lang="en-US" sz="2800" dirty="0" smtClean="0">
                <a:solidFill>
                  <a:schemeClr val="tx1"/>
                </a:solidFill>
              </a:rPr>
              <a:t>&amp; </a:t>
            </a:r>
            <a:r>
              <a:rPr lang="en-US" sz="2800" dirty="0">
                <a:solidFill>
                  <a:schemeClr val="tx1"/>
                </a:solidFill>
              </a:rPr>
              <a:t>solid ability to meet </a:t>
            </a:r>
            <a:endParaRPr lang="en-US" sz="2800" dirty="0" smtClean="0">
              <a:solidFill>
                <a:schemeClr val="tx1"/>
              </a:solidFill>
            </a:endParaRP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existing debt </a:t>
            </a:r>
            <a:r>
              <a:rPr lang="en-US" sz="2800" dirty="0">
                <a:solidFill>
                  <a:schemeClr val="tx1"/>
                </a:solidFill>
              </a:rPr>
              <a:t>service </a:t>
            </a:r>
            <a:r>
              <a:rPr lang="en-US" sz="2800" dirty="0" smtClean="0">
                <a:solidFill>
                  <a:schemeClr val="tx1"/>
                </a:solidFill>
              </a:rPr>
              <a:t>obligations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09600" y="1428750"/>
            <a:ext cx="8153400" cy="1102519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What </a:t>
            </a:r>
            <a:r>
              <a:rPr lang="en-US" altLang="en-US" sz="4000" b="1" dirty="0"/>
              <a:t>kind of credit rating does Friendswood have</a:t>
            </a:r>
            <a:r>
              <a:rPr lang="en-US" altLang="en-US" sz="4000" b="1" dirty="0" smtClean="0"/>
              <a:t>?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684" y="2826793"/>
            <a:ext cx="3422316" cy="151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1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95300" y="2647950"/>
            <a:ext cx="5905500" cy="236220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The rating indicates a low risk investment for </a:t>
            </a:r>
            <a:r>
              <a:rPr lang="en-US" dirty="0" smtClean="0">
                <a:solidFill>
                  <a:schemeClr val="tx1"/>
                </a:solidFill>
              </a:rPr>
              <a:t>lenders</a:t>
            </a:r>
          </a:p>
          <a:p>
            <a:pPr algn="l"/>
            <a:endParaRPr lang="en-US" sz="900" dirty="0" smtClean="0">
              <a:solidFill>
                <a:schemeClr val="tx1"/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City able </a:t>
            </a:r>
            <a:r>
              <a:rPr lang="en-US" dirty="0">
                <a:solidFill>
                  <a:schemeClr val="tx1"/>
                </a:solidFill>
              </a:rPr>
              <a:t>to obtain lower interest rates on </a:t>
            </a:r>
            <a:r>
              <a:rPr lang="en-US" dirty="0" smtClean="0">
                <a:solidFill>
                  <a:schemeClr val="tx1"/>
                </a:solidFill>
              </a:rPr>
              <a:t>bond issuances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09600" y="1475422"/>
            <a:ext cx="8153400" cy="1102519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What </a:t>
            </a:r>
            <a:r>
              <a:rPr lang="en-US" altLang="en-US" sz="4000" b="1" dirty="0"/>
              <a:t>kind of credit rating does Friendswood have</a:t>
            </a:r>
            <a:r>
              <a:rPr lang="en-US" altLang="en-US" sz="4000" b="1" dirty="0" smtClean="0"/>
              <a:t>?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811792"/>
            <a:ext cx="2620211" cy="115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0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81000" y="2266950"/>
            <a:ext cx="8458200" cy="2631281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Drainage improvements have been identified as a need</a:t>
            </a:r>
          </a:p>
          <a:p>
            <a:pPr algn="l"/>
            <a:endParaRPr lang="en-US" sz="1100" dirty="0">
              <a:solidFill>
                <a:schemeClr val="tx1"/>
              </a:solidFill>
            </a:endParaRP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Are there others?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33400" y="1276350"/>
            <a:ext cx="8153400" cy="1102519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Bond Election?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6879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81000" y="2114550"/>
            <a:ext cx="8763000" cy="131445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More than 80 residents convened</a:t>
            </a: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   --Reviewed </a:t>
            </a:r>
            <a:r>
              <a:rPr lang="en-US" sz="2800" dirty="0">
                <a:solidFill>
                  <a:schemeClr val="tx1"/>
                </a:solidFill>
              </a:rPr>
              <a:t>the City’s planning </a:t>
            </a:r>
            <a:r>
              <a:rPr lang="en-US" sz="2800" dirty="0" smtClean="0">
                <a:solidFill>
                  <a:schemeClr val="tx1"/>
                </a:solidFill>
              </a:rPr>
              <a:t>documents</a:t>
            </a:r>
          </a:p>
          <a:p>
            <a:pPr lvl="1" algn="l"/>
            <a:r>
              <a:rPr lang="en-US" dirty="0" smtClean="0">
                <a:solidFill>
                  <a:schemeClr val="tx1"/>
                </a:solidFill>
              </a:rPr>
              <a:t>      Capital </a:t>
            </a:r>
            <a:r>
              <a:rPr lang="en-US" dirty="0">
                <a:solidFill>
                  <a:schemeClr val="tx1"/>
                </a:solidFill>
              </a:rPr>
              <a:t>Improvements </a:t>
            </a:r>
            <a:r>
              <a:rPr lang="en-US" dirty="0" smtClean="0">
                <a:solidFill>
                  <a:schemeClr val="tx1"/>
                </a:solidFill>
              </a:rPr>
              <a:t>Plan</a:t>
            </a:r>
          </a:p>
          <a:p>
            <a:pPr lvl="1" algn="l"/>
            <a:r>
              <a:rPr lang="en-US" dirty="0" smtClean="0">
                <a:solidFill>
                  <a:schemeClr val="tx1"/>
                </a:solidFill>
              </a:rPr>
              <a:t>      Comprehensive Plan</a:t>
            </a:r>
          </a:p>
          <a:p>
            <a:pPr lvl="1" algn="l"/>
            <a:r>
              <a:rPr lang="en-US" dirty="0" smtClean="0">
                <a:solidFill>
                  <a:schemeClr val="tx1"/>
                </a:solidFill>
              </a:rPr>
              <a:t>      Budgets and other financial information</a:t>
            </a: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95300" y="971550"/>
            <a:ext cx="8153400" cy="1102519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2013 Experience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1241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28600" y="2190750"/>
            <a:ext cx="8763000" cy="131445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Met </a:t>
            </a:r>
            <a:r>
              <a:rPr lang="en-US" sz="3600" dirty="0">
                <a:solidFill>
                  <a:schemeClr val="tx1"/>
                </a:solidFill>
              </a:rPr>
              <a:t>with City </a:t>
            </a:r>
            <a:r>
              <a:rPr lang="en-US" sz="3600" dirty="0" smtClean="0">
                <a:solidFill>
                  <a:schemeClr val="tx1"/>
                </a:solidFill>
              </a:rPr>
              <a:t>staff </a:t>
            </a:r>
            <a:r>
              <a:rPr lang="en-US" sz="3600" dirty="0">
                <a:solidFill>
                  <a:schemeClr val="tx1"/>
                </a:solidFill>
              </a:rPr>
              <a:t>and other boards, commissions, </a:t>
            </a:r>
            <a:r>
              <a:rPr lang="en-US" sz="3600" dirty="0" smtClean="0">
                <a:solidFill>
                  <a:schemeClr val="tx1"/>
                </a:solidFill>
              </a:rPr>
              <a:t>and committees </a:t>
            </a:r>
          </a:p>
          <a:p>
            <a:r>
              <a:rPr lang="en-US" sz="3600" dirty="0" smtClean="0">
                <a:solidFill>
                  <a:schemeClr val="tx1"/>
                </a:solidFill>
              </a:rPr>
              <a:t>to </a:t>
            </a:r>
            <a:r>
              <a:rPr lang="en-US" sz="3600" dirty="0">
                <a:solidFill>
                  <a:schemeClr val="tx1"/>
                </a:solidFill>
              </a:rPr>
              <a:t>gather </a:t>
            </a:r>
            <a:r>
              <a:rPr lang="en-US" sz="3600" dirty="0" smtClean="0">
                <a:solidFill>
                  <a:schemeClr val="tx1"/>
                </a:solidFill>
              </a:rPr>
              <a:t>facts.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95300" y="971550"/>
            <a:ext cx="8153400" cy="1102519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2013 Experience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9783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90500" y="1914525"/>
            <a:ext cx="8763000" cy="131445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Their effort culminated in four bond propositions: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914400" lvl="1" indent="-457200" algn="l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New Fire Station headquarters and expansion of Fire Station 4</a:t>
            </a:r>
          </a:p>
          <a:p>
            <a:pPr marL="914400" lvl="1" indent="-457200" algn="l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Expansion of the Library</a:t>
            </a:r>
          </a:p>
          <a:p>
            <a:pPr marL="914400" lvl="1" indent="-457200" algn="l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New </a:t>
            </a:r>
            <a:r>
              <a:rPr lang="en-US" sz="2400" dirty="0">
                <a:solidFill>
                  <a:schemeClr val="tx1"/>
                </a:solidFill>
              </a:rPr>
              <a:t>Parks and expanded services at existing ones</a:t>
            </a:r>
          </a:p>
          <a:p>
            <a:pPr marL="914400" lvl="1" indent="-457200" algn="l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Multiple road reconstructions</a:t>
            </a:r>
            <a:endParaRPr lang="en-US" sz="2400" dirty="0">
              <a:solidFill>
                <a:schemeClr val="tx1"/>
              </a:solidFill>
            </a:endParaRPr>
          </a:p>
          <a:p>
            <a:pPr algn="l"/>
            <a:endParaRPr lang="en-US" sz="900" dirty="0" smtClean="0">
              <a:solidFill>
                <a:schemeClr val="tx1"/>
              </a:solidFill>
            </a:endParaRPr>
          </a:p>
          <a:p>
            <a:pPr algn="l"/>
            <a:r>
              <a:rPr lang="en-US" sz="2200" dirty="0" smtClean="0">
                <a:solidFill>
                  <a:schemeClr val="tx1"/>
                </a:solidFill>
              </a:rPr>
              <a:t>Voters approved $24M worth of projects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33400" y="971550"/>
            <a:ext cx="8153400" cy="1102519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2013 Experience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3746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95300" y="971550"/>
            <a:ext cx="8153400" cy="990600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Proposition 1 - Fire Stations</a:t>
            </a:r>
            <a:endParaRPr lang="en-US" sz="40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4526330"/>
              </p:ext>
            </p:extLst>
          </p:nvPr>
        </p:nvGraphicFramePr>
        <p:xfrm>
          <a:off x="596106" y="1809750"/>
          <a:ext cx="7951787" cy="34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Acrobat Document" r:id="rId3" imgW="14401597" imgH="6172200" progId="AcroExch.Document.11">
                  <p:embed/>
                </p:oleObj>
              </mc:Choice>
              <mc:Fallback>
                <p:oleObj name="Acrobat Document" r:id="rId3" imgW="14401597" imgH="6172200" progId="AcroExch.Document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106" y="1809750"/>
                        <a:ext cx="7951787" cy="341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875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95300" y="971550"/>
            <a:ext cx="8153400" cy="990600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Proposition 1 - Fire Stations</a:t>
            </a:r>
            <a:endParaRPr lang="en-US" sz="40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770790"/>
            <a:ext cx="7848600" cy="336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309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95300" y="971550"/>
            <a:ext cx="8153400" cy="990600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Proposition 1 - Fire Stations</a:t>
            </a:r>
            <a:endParaRPr lang="en-US" sz="40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6568461"/>
              </p:ext>
            </p:extLst>
          </p:nvPr>
        </p:nvGraphicFramePr>
        <p:xfrm>
          <a:off x="609600" y="1790140"/>
          <a:ext cx="7848600" cy="3362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" name="Acrobat Document" r:id="rId3" imgW="14401597" imgH="6172200" progId="AcroExch.Document.11">
                  <p:embed/>
                </p:oleObj>
              </mc:Choice>
              <mc:Fallback>
                <p:oleObj name="Acrobat Document" r:id="rId3" imgW="14401597" imgH="6172200" progId="AcroExch.Document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790140"/>
                        <a:ext cx="7848600" cy="33628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950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95300" y="971550"/>
            <a:ext cx="8153400" cy="990600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Proposition 2 - Library</a:t>
            </a:r>
            <a:endParaRPr lang="en-US" sz="40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6319841"/>
              </p:ext>
            </p:extLst>
          </p:nvPr>
        </p:nvGraphicFramePr>
        <p:xfrm>
          <a:off x="685800" y="1809750"/>
          <a:ext cx="8001000" cy="3428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3" name="Acrobat Document" r:id="rId3" imgW="14401597" imgH="6172200" progId="AcroExch.Document.11">
                  <p:embed/>
                </p:oleObj>
              </mc:Choice>
              <mc:Fallback>
                <p:oleObj name="Acrobat Document" r:id="rId3" imgW="14401597" imgH="6172200" progId="AcroExch.Document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809750"/>
                        <a:ext cx="8001000" cy="34281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09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7200" y="1962150"/>
            <a:ext cx="8305800" cy="3124200"/>
          </a:xfrm>
        </p:spPr>
        <p:txBody>
          <a:bodyPr>
            <a:normAutofit fontScale="775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</a:rPr>
              <a:t>We are all invested in the City of Friendswood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6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</a:rPr>
              <a:t>Meet other citizens who are interested in our City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6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</a:rPr>
              <a:t>Get to know more about the City’s assets and needs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6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</a:rPr>
              <a:t>Provide input into how limited resources are used</a:t>
            </a: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33400" y="971550"/>
            <a:ext cx="8153400" cy="1102519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Why are we all here tonight?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7671239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95300" y="971550"/>
            <a:ext cx="8153400" cy="990600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Proposition 2 - Library</a:t>
            </a:r>
            <a:endParaRPr lang="en-US" sz="40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2" descr="C:\Users\nhaby\Desktop\floor plan lib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90700"/>
            <a:ext cx="6248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22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95300" y="971550"/>
            <a:ext cx="8153400" cy="990600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Proposition 3 - Parks</a:t>
            </a:r>
            <a:endParaRPr lang="en-US" sz="40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7872495"/>
              </p:ext>
            </p:extLst>
          </p:nvPr>
        </p:nvGraphicFramePr>
        <p:xfrm>
          <a:off x="609600" y="1747966"/>
          <a:ext cx="7924800" cy="3395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7" name="Acrobat Document" r:id="rId3" imgW="14401597" imgH="6172200" progId="AcroExch.Document.7">
                  <p:embed/>
                </p:oleObj>
              </mc:Choice>
              <mc:Fallback>
                <p:oleObj name="Acrobat Document" r:id="rId3" imgW="14401597" imgH="6172200" progId="AcroExch.Document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747966"/>
                        <a:ext cx="7924800" cy="33955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23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95300" y="971550"/>
            <a:ext cx="8153400" cy="990600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Proposition 3 - Parks</a:t>
            </a:r>
            <a:endParaRPr lang="en-US" sz="40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0589946"/>
              </p:ext>
            </p:extLst>
          </p:nvPr>
        </p:nvGraphicFramePr>
        <p:xfrm>
          <a:off x="685800" y="1809750"/>
          <a:ext cx="8002906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2" name="Acrobat Document" r:id="rId3" imgW="14401597" imgH="6172200" progId="AcroExch.Document.7">
                  <p:embed/>
                </p:oleObj>
              </mc:Choice>
              <mc:Fallback>
                <p:oleObj name="Acrobat Document" r:id="rId3" imgW="14401597" imgH="6172200" progId="AcroExch.Document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809750"/>
                        <a:ext cx="8002906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691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95300" y="971550"/>
            <a:ext cx="8153400" cy="990600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Proposition 3 - Parks</a:t>
            </a:r>
            <a:endParaRPr lang="en-US" sz="40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8937775"/>
              </p:ext>
            </p:extLst>
          </p:nvPr>
        </p:nvGraphicFramePr>
        <p:xfrm>
          <a:off x="429418" y="1733550"/>
          <a:ext cx="8285163" cy="3549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2" name="Acrobat Document" r:id="rId3" imgW="14401597" imgH="6172200" progId="AcroExch.Document.7">
                  <p:embed/>
                </p:oleObj>
              </mc:Choice>
              <mc:Fallback>
                <p:oleObj name="Acrobat Document" r:id="rId3" imgW="14401597" imgH="6172200" progId="AcroExch.Document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418" y="1733550"/>
                        <a:ext cx="8285163" cy="35499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530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95300" y="971550"/>
            <a:ext cx="8153400" cy="990600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Proposition 3 - Parks</a:t>
            </a:r>
            <a:endParaRPr lang="en-US" sz="40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9863573"/>
              </p:ext>
            </p:extLst>
          </p:nvPr>
        </p:nvGraphicFramePr>
        <p:xfrm>
          <a:off x="762000" y="1809750"/>
          <a:ext cx="7780338" cy="333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6" name="Acrobat Document" r:id="rId3" imgW="14401597" imgH="6172200" progId="AcroExch.Document.11">
                  <p:embed/>
                </p:oleObj>
              </mc:Choice>
              <mc:Fallback>
                <p:oleObj name="Acrobat Document" r:id="rId3" imgW="14401597" imgH="6172200" progId="AcroExch.Document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809750"/>
                        <a:ext cx="7780338" cy="3333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281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95300" y="971550"/>
            <a:ext cx="8153400" cy="990600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Proposition 3 - Parks</a:t>
            </a:r>
            <a:endParaRPr lang="en-US" sz="40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5698060"/>
              </p:ext>
            </p:extLst>
          </p:nvPr>
        </p:nvGraphicFramePr>
        <p:xfrm>
          <a:off x="457200" y="1809750"/>
          <a:ext cx="8001000" cy="3428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4" name="Acrobat Document" r:id="rId3" imgW="14401597" imgH="6172200" progId="AcroExch.Document.7">
                  <p:embed/>
                </p:oleObj>
              </mc:Choice>
              <mc:Fallback>
                <p:oleObj name="Acrobat Document" r:id="rId3" imgW="14401597" imgH="6172200" progId="AcroExch.Document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809750"/>
                        <a:ext cx="8001000" cy="34281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562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95300" y="971550"/>
            <a:ext cx="8153400" cy="990600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Proposition 3 - Parks</a:t>
            </a:r>
            <a:endParaRPr lang="en-US" sz="40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0426001"/>
              </p:ext>
            </p:extLst>
          </p:nvPr>
        </p:nvGraphicFramePr>
        <p:xfrm>
          <a:off x="819150" y="1809750"/>
          <a:ext cx="8077200" cy="3460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8" name="Acrobat Document" r:id="rId3" imgW="14401597" imgH="6172200" progId="AcroExch.Document.7">
                  <p:embed/>
                </p:oleObj>
              </mc:Choice>
              <mc:Fallback>
                <p:oleObj name="Acrobat Document" r:id="rId3" imgW="14401597" imgH="6172200" progId="AcroExch.Document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150" y="1809750"/>
                        <a:ext cx="8077200" cy="34608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743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95300" y="971550"/>
            <a:ext cx="8153400" cy="990600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Proposition 3 - Parks</a:t>
            </a:r>
            <a:endParaRPr lang="en-US" sz="40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3382232"/>
              </p:ext>
            </p:extLst>
          </p:nvPr>
        </p:nvGraphicFramePr>
        <p:xfrm>
          <a:off x="914400" y="1809750"/>
          <a:ext cx="7891753" cy="338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5" name="Acrobat Document" r:id="rId3" imgW="14401597" imgH="6172200" progId="AcroExch.Document.7">
                  <p:embed/>
                </p:oleObj>
              </mc:Choice>
              <mc:Fallback>
                <p:oleObj name="Acrobat Document" r:id="rId3" imgW="14401597" imgH="6172200" progId="AcroExch.Document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809750"/>
                        <a:ext cx="7891753" cy="338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100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95300" y="971550"/>
            <a:ext cx="8153400" cy="990600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Proposition 4 - Streets</a:t>
            </a:r>
            <a:endParaRPr lang="en-US" sz="40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8572204"/>
              </p:ext>
            </p:extLst>
          </p:nvPr>
        </p:nvGraphicFramePr>
        <p:xfrm>
          <a:off x="762000" y="1828800"/>
          <a:ext cx="7736142" cy="331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9" name="Acrobat Document" r:id="rId3" imgW="14401597" imgH="6172200" progId="AcroExch.Document.7">
                  <p:embed/>
                </p:oleObj>
              </mc:Choice>
              <mc:Fallback>
                <p:oleObj name="Acrobat Document" r:id="rId3" imgW="14401597" imgH="6172200" progId="AcroExch.Document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828800"/>
                        <a:ext cx="7736142" cy="331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582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7200" y="1657350"/>
            <a:ext cx="8763000" cy="735012"/>
          </a:xfrm>
        </p:spPr>
        <p:txBody>
          <a:bodyPr>
            <a:noAutofit/>
          </a:bodyPr>
          <a:lstStyle/>
          <a:p>
            <a:r>
              <a:rPr lang="en-US" sz="2200" dirty="0" smtClean="0">
                <a:solidFill>
                  <a:schemeClr val="tx1"/>
                </a:solidFill>
              </a:rPr>
              <a:t>Educational data </a:t>
            </a:r>
            <a:r>
              <a:rPr lang="en-US" sz="2200" dirty="0" smtClean="0">
                <a:solidFill>
                  <a:schemeClr val="tx1"/>
                </a:solidFill>
              </a:rPr>
              <a:t>developed </a:t>
            </a:r>
            <a:r>
              <a:rPr lang="en-US" sz="2200" dirty="0" smtClean="0">
                <a:solidFill>
                  <a:schemeClr val="tx1"/>
                </a:solidFill>
              </a:rPr>
              <a:t>highlighting </a:t>
            </a:r>
            <a:r>
              <a:rPr lang="en-US" sz="2200" dirty="0" smtClean="0">
                <a:solidFill>
                  <a:schemeClr val="tx1"/>
                </a:solidFill>
              </a:rPr>
              <a:t>financial </a:t>
            </a:r>
            <a:r>
              <a:rPr lang="en-US" sz="2200" dirty="0" smtClean="0">
                <a:solidFill>
                  <a:schemeClr val="tx1"/>
                </a:solidFill>
              </a:rPr>
              <a:t>Impact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95300" y="895350"/>
            <a:ext cx="8153400" cy="1102519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2013 Experience</a:t>
            </a:r>
            <a:endParaRPr lang="en-US" sz="4000" dirty="0"/>
          </a:p>
        </p:txBody>
      </p:sp>
      <p:graphicFrame>
        <p:nvGraphicFramePr>
          <p:cNvPr id="4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9881591"/>
              </p:ext>
            </p:extLst>
          </p:nvPr>
        </p:nvGraphicFramePr>
        <p:xfrm>
          <a:off x="304800" y="2266950"/>
          <a:ext cx="41910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1" name="Chart" r:id="rId3" imgW="8744046" imgH="6391375" progId="Excel.Chart.8">
                  <p:embed/>
                </p:oleObj>
              </mc:Choice>
              <mc:Fallback>
                <p:oleObj name="Chart" r:id="rId3" imgW="8744046" imgH="6391375" progId="Excel.Chart.8">
                  <p:embed/>
                  <p:pic>
                    <p:nvPicPr>
                      <p:cNvPr id="3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66950"/>
                        <a:ext cx="4191000" cy="2743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8074222"/>
              </p:ext>
            </p:extLst>
          </p:nvPr>
        </p:nvGraphicFramePr>
        <p:xfrm>
          <a:off x="4953000" y="2266950"/>
          <a:ext cx="4038600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2" r:id="rId5" imgW="11912616" imgH="8693649" progId="Excel.Chart.8">
                  <p:embed/>
                </p:oleObj>
              </mc:Choice>
              <mc:Fallback>
                <p:oleObj r:id="rId5" imgW="11912616" imgH="8693649" progId="Excel.Chart.8">
                  <p:embed/>
                  <p:pic>
                    <p:nvPicPr>
                      <p:cNvPr id="4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266950"/>
                        <a:ext cx="4038600" cy="2667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408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33400" y="2266950"/>
            <a:ext cx="8153400" cy="2324100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</a:rPr>
              <a:t>T</a:t>
            </a:r>
            <a:r>
              <a:rPr lang="en-US" sz="2800" dirty="0" smtClean="0">
                <a:solidFill>
                  <a:schemeClr val="tx1"/>
                </a:solidFill>
              </a:rPr>
              <a:t>he damage caused by Hurricane Harvey showed investment is needed in drainage </a:t>
            </a:r>
            <a:r>
              <a:rPr lang="en-US" sz="2800" dirty="0" smtClean="0">
                <a:solidFill>
                  <a:schemeClr val="tx1"/>
                </a:solidFill>
              </a:rPr>
              <a:t>improvements</a:t>
            </a:r>
          </a:p>
          <a:p>
            <a:pPr algn="l"/>
            <a:endParaRPr lang="en-US" sz="2800" dirty="0" smtClean="0">
              <a:solidFill>
                <a:schemeClr val="tx1"/>
              </a:solidFill>
            </a:endParaRP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Evacuation/mobility </a:t>
            </a:r>
            <a:r>
              <a:rPr lang="en-US" sz="2800" dirty="0" smtClean="0">
                <a:solidFill>
                  <a:schemeClr val="tx1"/>
                </a:solidFill>
              </a:rPr>
              <a:t>enhancements </a:t>
            </a:r>
            <a:r>
              <a:rPr lang="en-US" sz="2800" dirty="0" smtClean="0">
                <a:solidFill>
                  <a:schemeClr val="tx1"/>
                </a:solidFill>
              </a:rPr>
              <a:t>also a concern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33400" y="1200150"/>
            <a:ext cx="8153400" cy="1102519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Purpose of a Citizens Advisory Team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3104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7200" y="2952750"/>
            <a:ext cx="8153400" cy="1828800"/>
          </a:xfrm>
        </p:spPr>
        <p:txBody>
          <a:bodyPr>
            <a:noAutofit/>
          </a:bodyPr>
          <a:lstStyle/>
          <a:p>
            <a:r>
              <a:rPr lang="en-US" altLang="en-US" sz="2800" dirty="0">
                <a:solidFill>
                  <a:schemeClr val="tx1"/>
                </a:solidFill>
              </a:rPr>
              <a:t>If a bond proposition does not pass and funding is not available to complete the work, that project is held for possible inclusion in any future bond </a:t>
            </a:r>
            <a:r>
              <a:rPr lang="en-US" altLang="en-US" sz="2800" dirty="0" smtClean="0">
                <a:solidFill>
                  <a:schemeClr val="tx1"/>
                </a:solidFill>
              </a:rPr>
              <a:t>packages.</a:t>
            </a:r>
            <a:endParaRPr lang="en-US" altLang="en-US" sz="2800" dirty="0">
              <a:solidFill>
                <a:schemeClr val="tx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33400" y="1494631"/>
            <a:ext cx="8382000" cy="1102519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What </a:t>
            </a:r>
            <a:r>
              <a:rPr lang="en-US" altLang="en-US" sz="4000" b="1" dirty="0"/>
              <a:t>happens if the bonds are not approved by the voters</a:t>
            </a:r>
            <a:r>
              <a:rPr lang="en-US" altLang="en-US" sz="4000" b="1" dirty="0" smtClean="0"/>
              <a:t>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2957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81200" y="401955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-76200" y="3409950"/>
            <a:ext cx="9296400" cy="1314450"/>
          </a:xfrm>
        </p:spPr>
        <p:txBody>
          <a:bodyPr>
            <a:noAutofit/>
          </a:bodyPr>
          <a:lstStyle/>
          <a:p>
            <a:r>
              <a:rPr lang="en-US" altLang="en-US" sz="2800" dirty="0" smtClean="0">
                <a:solidFill>
                  <a:schemeClr val="tx1"/>
                </a:solidFill>
              </a:rPr>
              <a:t>No, bond funds can only be used for their intended </a:t>
            </a:r>
          </a:p>
          <a:p>
            <a:r>
              <a:rPr lang="en-US" altLang="en-US" sz="2800" dirty="0" smtClean="0">
                <a:solidFill>
                  <a:schemeClr val="tx1"/>
                </a:solidFill>
              </a:rPr>
              <a:t>purpose as described by each proposition.  </a:t>
            </a:r>
            <a:endParaRPr lang="en-US" altLang="en-US" sz="2800" dirty="0">
              <a:solidFill>
                <a:schemeClr val="tx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4355" y="2190750"/>
            <a:ext cx="8839200" cy="1102519"/>
          </a:xfrm>
        </p:spPr>
        <p:txBody>
          <a:bodyPr>
            <a:noAutofit/>
          </a:bodyPr>
          <a:lstStyle/>
          <a:p>
            <a:r>
              <a:rPr lang="en-US" altLang="en-US" sz="3200" b="1" dirty="0"/>
              <a:t>Can bond funds “cross over” and be used for other purposes</a:t>
            </a:r>
            <a:r>
              <a:rPr lang="en-US" altLang="en-US" sz="3200" b="1" dirty="0" smtClean="0"/>
              <a:t>? For </a:t>
            </a:r>
            <a:r>
              <a:rPr lang="en-US" altLang="en-US" sz="3200" b="1" dirty="0"/>
              <a:t>example, could unused street money be used for parks, </a:t>
            </a:r>
            <a:r>
              <a:rPr lang="en-US" altLang="en-US" sz="3200" b="1" dirty="0" smtClean="0"/>
              <a:t>library </a:t>
            </a:r>
            <a:r>
              <a:rPr lang="en-US" altLang="en-US" sz="3200" b="1" dirty="0"/>
              <a:t>or fire </a:t>
            </a:r>
            <a:r>
              <a:rPr lang="en-US" altLang="en-US" sz="3200" b="1" dirty="0" smtClean="0"/>
              <a:t>stations?</a:t>
            </a:r>
            <a:r>
              <a:rPr lang="en-US" altLang="en-US" sz="4000" dirty="0" smtClean="0"/>
              <a:t/>
            </a:r>
            <a:br>
              <a:rPr lang="en-US" altLang="en-US" sz="4000" dirty="0" smtClean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4471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81200" y="401955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762000" y="895350"/>
            <a:ext cx="7772400" cy="1102519"/>
          </a:xfrm>
        </p:spPr>
        <p:txBody>
          <a:bodyPr>
            <a:noAutofit/>
          </a:bodyPr>
          <a:lstStyle/>
          <a:p>
            <a:r>
              <a:rPr lang="en-US" altLang="en-US" sz="3200" b="1" dirty="0" smtClean="0"/>
              <a:t>Are you interested in serving?</a:t>
            </a:r>
            <a:endParaRPr lang="en-US" sz="3200" dirty="0"/>
          </a:p>
        </p:txBody>
      </p:sp>
      <p:sp>
        <p:nvSpPr>
          <p:cNvPr id="8" name="Subtitle 4"/>
          <p:cNvSpPr>
            <a:spLocks noGrp="1"/>
          </p:cNvSpPr>
          <p:nvPr>
            <p:ph type="subTitle" idx="1"/>
          </p:nvPr>
        </p:nvSpPr>
        <p:spPr>
          <a:xfrm>
            <a:off x="266131" y="1657350"/>
            <a:ext cx="8686800" cy="2971800"/>
          </a:xfrm>
        </p:spPr>
        <p:txBody>
          <a:bodyPr>
            <a:noAutofit/>
          </a:bodyPr>
          <a:lstStyle/>
          <a:p>
            <a:pPr algn="l"/>
            <a:r>
              <a:rPr lang="en-US" altLang="en-US" sz="2800" dirty="0" smtClean="0">
                <a:solidFill>
                  <a:schemeClr val="tx1"/>
                </a:solidFill>
              </a:rPr>
              <a:t>If so…</a:t>
            </a:r>
          </a:p>
          <a:p>
            <a:pPr lvl="1" algn="l"/>
            <a:r>
              <a:rPr lang="en-US" altLang="en-US" dirty="0" smtClean="0">
                <a:solidFill>
                  <a:schemeClr val="tx1"/>
                </a:solidFill>
              </a:rPr>
              <a:t>Write your contact information on the sign-in sheet in the back</a:t>
            </a:r>
          </a:p>
          <a:p>
            <a:pPr lvl="1" algn="l"/>
            <a:endParaRPr lang="en-US" altLang="en-US" sz="600" dirty="0" smtClean="0">
              <a:solidFill>
                <a:schemeClr val="tx1"/>
              </a:solidFill>
            </a:endParaRPr>
          </a:p>
          <a:p>
            <a:pPr lvl="1" algn="l"/>
            <a:r>
              <a:rPr lang="en-US" altLang="en-US" dirty="0" smtClean="0">
                <a:solidFill>
                  <a:schemeClr val="tx1"/>
                </a:solidFill>
              </a:rPr>
              <a:t>Fill out and submit a volunteer application</a:t>
            </a:r>
          </a:p>
          <a:p>
            <a:pPr lvl="1" algn="l"/>
            <a:endParaRPr lang="en-US" altLang="en-US" sz="600" dirty="0" smtClean="0">
              <a:solidFill>
                <a:schemeClr val="tx1"/>
              </a:solidFill>
            </a:endParaRPr>
          </a:p>
          <a:p>
            <a:pPr lvl="1" algn="l"/>
            <a:r>
              <a:rPr lang="en-US" altLang="en-US" dirty="0" smtClean="0">
                <a:solidFill>
                  <a:schemeClr val="tx1"/>
                </a:solidFill>
              </a:rPr>
              <a:t>Become familiar with the resources at </a:t>
            </a:r>
            <a:r>
              <a:rPr lang="en-US" altLang="en-US" dirty="0" smtClean="0">
                <a:solidFill>
                  <a:schemeClr val="tx1"/>
                </a:solidFill>
                <a:hlinkClick r:id="rId2"/>
              </a:rPr>
              <a:t>www.friendswood.com/CAT</a:t>
            </a:r>
            <a:endParaRPr lang="en-US" alt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35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81200" y="401955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762000" y="1088231"/>
            <a:ext cx="7772400" cy="1102519"/>
          </a:xfrm>
        </p:spPr>
        <p:txBody>
          <a:bodyPr>
            <a:noAutofit/>
          </a:bodyPr>
          <a:lstStyle/>
          <a:p>
            <a:r>
              <a:rPr lang="en-US" altLang="en-US" sz="3200" b="1" dirty="0" smtClean="0"/>
              <a:t>Are you interested in serving?</a:t>
            </a:r>
            <a:endParaRPr lang="en-US" sz="3200" dirty="0"/>
          </a:p>
        </p:txBody>
      </p:sp>
      <p:sp>
        <p:nvSpPr>
          <p:cNvPr id="8" name="Subtitle 4"/>
          <p:cNvSpPr>
            <a:spLocks noGrp="1"/>
          </p:cNvSpPr>
          <p:nvPr>
            <p:ph type="subTitle" idx="1"/>
          </p:nvPr>
        </p:nvSpPr>
        <p:spPr>
          <a:xfrm>
            <a:off x="304800" y="1962150"/>
            <a:ext cx="8305800" cy="2971800"/>
          </a:xfrm>
        </p:spPr>
        <p:txBody>
          <a:bodyPr>
            <a:noAutofit/>
          </a:bodyPr>
          <a:lstStyle/>
          <a:p>
            <a:pPr algn="l"/>
            <a:r>
              <a:rPr lang="en-US" altLang="en-US" dirty="0" smtClean="0">
                <a:solidFill>
                  <a:schemeClr val="tx1"/>
                </a:solidFill>
              </a:rPr>
              <a:t>As the process moves forward, staff will be available to provide resources</a:t>
            </a:r>
          </a:p>
          <a:p>
            <a:pPr algn="l"/>
            <a:endParaRPr lang="en-US" altLang="en-US" dirty="0">
              <a:solidFill>
                <a:schemeClr val="tx1"/>
              </a:solidFill>
            </a:endParaRPr>
          </a:p>
          <a:p>
            <a:pPr algn="l"/>
            <a:r>
              <a:rPr lang="en-US" altLang="en-US" dirty="0" smtClean="0">
                <a:solidFill>
                  <a:schemeClr val="tx1"/>
                </a:solidFill>
              </a:rPr>
              <a:t>Next meeting ___________</a:t>
            </a:r>
            <a:endParaRPr lang="en-US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34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81200" y="401955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762000" y="2266950"/>
            <a:ext cx="7772400" cy="1102519"/>
          </a:xfrm>
        </p:spPr>
        <p:txBody>
          <a:bodyPr>
            <a:noAutofit/>
          </a:bodyPr>
          <a:lstStyle/>
          <a:p>
            <a:r>
              <a:rPr lang="en-US" altLang="en-US" sz="5400" b="1" dirty="0" smtClean="0"/>
              <a:t>Thank you!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40986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33400" y="2190750"/>
            <a:ext cx="8153400" cy="25908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What other needs are out there </a:t>
            </a:r>
          </a:p>
          <a:p>
            <a:r>
              <a:rPr lang="en-US" sz="4000" dirty="0" smtClean="0">
                <a:solidFill>
                  <a:schemeClr val="tx1"/>
                </a:solidFill>
              </a:rPr>
              <a:t>(i.e. mobility, facilities, etc.)?</a:t>
            </a: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33400" y="1200150"/>
            <a:ext cx="8153400" cy="1102519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Purpose of a Citizens Advisory Team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3802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7200" y="2495550"/>
            <a:ext cx="8305800" cy="21336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Similar to a home mortgage</a:t>
            </a:r>
          </a:p>
          <a:p>
            <a:pPr algn="l"/>
            <a:endParaRPr lang="en-US" sz="2200" dirty="0" smtClean="0">
              <a:solidFill>
                <a:schemeClr val="tx1"/>
              </a:solidFill>
            </a:endParaRP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Financing tool to fund large capital projects over multi-year period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09600" y="1276350"/>
            <a:ext cx="8153400" cy="1102519"/>
          </a:xfrm>
        </p:spPr>
        <p:txBody>
          <a:bodyPr>
            <a:noAutofit/>
          </a:bodyPr>
          <a:lstStyle/>
          <a:p>
            <a:r>
              <a:rPr lang="en-US" altLang="en-US" sz="4000" b="1" dirty="0"/>
              <a:t>What is a General Obligation Bond?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6146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28600" y="2114550"/>
            <a:ext cx="5257800" cy="2971800"/>
          </a:xfrm>
        </p:spPr>
        <p:txBody>
          <a:bodyPr>
            <a:normAutofit fontScale="92500" lnSpcReduction="10000"/>
          </a:bodyPr>
          <a:lstStyle/>
          <a:p>
            <a:pPr algn="l">
              <a:defRPr/>
            </a:pPr>
            <a:r>
              <a:rPr lang="en-US" dirty="0" smtClean="0">
                <a:solidFill>
                  <a:schemeClr val="tx1"/>
                </a:solidFill>
              </a:rPr>
              <a:t>Infrastructure constantly aging</a:t>
            </a:r>
          </a:p>
          <a:p>
            <a:pPr algn="l">
              <a:defRPr/>
            </a:pPr>
            <a:endParaRPr lang="en-US" sz="1700" dirty="0" smtClean="0">
              <a:solidFill>
                <a:schemeClr val="tx1"/>
              </a:solidFill>
            </a:endParaRPr>
          </a:p>
          <a:p>
            <a:pPr algn="l">
              <a:defRPr/>
            </a:pPr>
            <a:r>
              <a:rPr lang="en-US" dirty="0" smtClean="0">
                <a:solidFill>
                  <a:schemeClr val="tx1"/>
                </a:solidFill>
              </a:rPr>
              <a:t>Balancing act between repairing versus replacing</a:t>
            </a:r>
          </a:p>
          <a:p>
            <a:pPr algn="l">
              <a:defRPr/>
            </a:pPr>
            <a:endParaRPr lang="en-US" sz="1700" dirty="0" smtClean="0">
              <a:solidFill>
                <a:schemeClr val="tx1"/>
              </a:solidFill>
            </a:endParaRPr>
          </a:p>
          <a:p>
            <a:pPr algn="l">
              <a:defRPr/>
            </a:pPr>
            <a:r>
              <a:rPr lang="en-US" dirty="0" smtClean="0">
                <a:solidFill>
                  <a:schemeClr val="tx1"/>
                </a:solidFill>
              </a:rPr>
              <a:t>“Generational equity” </a:t>
            </a:r>
            <a:r>
              <a:rPr lang="en-US" sz="2000" dirty="0" smtClean="0">
                <a:solidFill>
                  <a:schemeClr val="tx1"/>
                </a:solidFill>
              </a:rPr>
              <a:t>Allowing all users over the life of an asset to pay their share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86508" y="1139519"/>
            <a:ext cx="8153400" cy="1102519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Why issue bonds?</a:t>
            </a:r>
            <a:endParaRPr lang="en-US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101187"/>
            <a:ext cx="35052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3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30925" y="2038350"/>
            <a:ext cx="6477000" cy="304406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3600" dirty="0" smtClean="0">
                <a:solidFill>
                  <a:schemeClr val="tx1"/>
                </a:solidFill>
              </a:rPr>
              <a:t>Neglecting infrastructure can cost much more than periodic scheduled maintenance</a:t>
            </a:r>
          </a:p>
          <a:p>
            <a:pPr algn="l">
              <a:defRPr/>
            </a:pP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89085" y="1049674"/>
            <a:ext cx="8153400" cy="1102519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Why issue bonds?</a:t>
            </a:r>
            <a:endParaRPr lang="en-US" sz="4000" dirty="0"/>
          </a:p>
        </p:txBody>
      </p:sp>
      <p:pic>
        <p:nvPicPr>
          <p:cNvPr id="1741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7306" y="2800350"/>
            <a:ext cx="3198499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08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30925" y="2038350"/>
            <a:ext cx="6477000" cy="304406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Catastrophic failure eventually occurs if left unchecked</a:t>
            </a:r>
          </a:p>
          <a:p>
            <a:pPr algn="l">
              <a:defRPr/>
            </a:pPr>
            <a:endParaRPr lang="en-US" sz="1200" dirty="0" smtClean="0">
              <a:solidFill>
                <a:schemeClr val="tx1"/>
              </a:solidFill>
            </a:endParaRPr>
          </a:p>
          <a:p>
            <a:pPr algn="l"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Even with routine maintenance, total </a:t>
            </a:r>
          </a:p>
          <a:p>
            <a:pPr algn="l"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replacement will be needed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89085" y="1049674"/>
            <a:ext cx="8153400" cy="1102519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Why issue bonds?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647950"/>
            <a:ext cx="3020597" cy="217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58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09600" y="2302669"/>
            <a:ext cx="8153400" cy="25146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>
                <a:solidFill>
                  <a:schemeClr val="tx1"/>
                </a:solidFill>
              </a:rPr>
              <a:t>Many </a:t>
            </a:r>
            <a:r>
              <a:rPr lang="en-US" dirty="0" smtClean="0">
                <a:solidFill>
                  <a:schemeClr val="tx1"/>
                </a:solidFill>
              </a:rPr>
              <a:t>capital projects exceed </a:t>
            </a:r>
            <a:r>
              <a:rPr lang="en-US" dirty="0">
                <a:solidFill>
                  <a:schemeClr val="tx1"/>
                </a:solidFill>
              </a:rPr>
              <a:t>the City’s ability </a:t>
            </a:r>
            <a:endParaRPr lang="en-US" dirty="0" smtClean="0">
              <a:solidFill>
                <a:schemeClr val="tx1"/>
              </a:solidFill>
            </a:endParaRPr>
          </a:p>
          <a:p>
            <a:pPr algn="l">
              <a:defRPr/>
            </a:pPr>
            <a:r>
              <a:rPr lang="en-US" dirty="0" smtClean="0">
                <a:solidFill>
                  <a:schemeClr val="tx1"/>
                </a:solidFill>
              </a:rPr>
              <a:t>to </a:t>
            </a:r>
            <a:r>
              <a:rPr lang="en-US" dirty="0">
                <a:solidFill>
                  <a:schemeClr val="tx1"/>
                </a:solidFill>
              </a:rPr>
              <a:t>fund on a “pay as you go” </a:t>
            </a:r>
            <a:r>
              <a:rPr lang="en-US" dirty="0" smtClean="0">
                <a:solidFill>
                  <a:schemeClr val="tx1"/>
                </a:solidFill>
              </a:rPr>
              <a:t>basis</a:t>
            </a:r>
          </a:p>
          <a:p>
            <a:pPr algn="l">
              <a:defRPr/>
            </a:pPr>
            <a:endParaRPr lang="en-US" sz="1100" dirty="0" smtClean="0">
              <a:solidFill>
                <a:schemeClr val="tx1"/>
              </a:solidFill>
            </a:endParaRPr>
          </a:p>
          <a:p>
            <a:pPr algn="l">
              <a:defRPr/>
            </a:pPr>
            <a:r>
              <a:rPr lang="en-US" dirty="0" smtClean="0">
                <a:solidFill>
                  <a:schemeClr val="tx1"/>
                </a:solidFill>
              </a:rPr>
              <a:t>Bonds allow </a:t>
            </a:r>
            <a:r>
              <a:rPr lang="en-US" dirty="0">
                <a:solidFill>
                  <a:schemeClr val="tx1"/>
                </a:solidFill>
              </a:rPr>
              <a:t>the City to pay for more costly projects over a longer period of </a:t>
            </a:r>
            <a:r>
              <a:rPr lang="en-US" dirty="0" smtClean="0">
                <a:solidFill>
                  <a:schemeClr val="tx1"/>
                </a:solidFill>
              </a:rPr>
              <a:t>time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33400" y="1200150"/>
            <a:ext cx="8153400" cy="1102519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Why issue bonds?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5346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595</Words>
  <Application>Microsoft Office PowerPoint</Application>
  <PresentationFormat>On-screen Show (16:9)</PresentationFormat>
  <Paragraphs>101</Paragraphs>
  <Slides>34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Office Theme</vt:lpstr>
      <vt:lpstr>Acrobat Document</vt:lpstr>
      <vt:lpstr>Chart</vt:lpstr>
      <vt:lpstr>Microsoft Excel Chart</vt:lpstr>
      <vt:lpstr>Citizens Advisory Team</vt:lpstr>
      <vt:lpstr>Why are we all here tonight?</vt:lpstr>
      <vt:lpstr>Purpose of a Citizens Advisory Team</vt:lpstr>
      <vt:lpstr>Purpose of a Citizens Advisory Team</vt:lpstr>
      <vt:lpstr>What is a General Obligation Bond?</vt:lpstr>
      <vt:lpstr>Why issue bonds?</vt:lpstr>
      <vt:lpstr>Why issue bonds?</vt:lpstr>
      <vt:lpstr>Why issue bonds?</vt:lpstr>
      <vt:lpstr>Why issue bonds?</vt:lpstr>
      <vt:lpstr>What kind of credit rating does Friendswood have?</vt:lpstr>
      <vt:lpstr>What kind of credit rating does Friendswood have?</vt:lpstr>
      <vt:lpstr>Bond Election?</vt:lpstr>
      <vt:lpstr>2013 Experience</vt:lpstr>
      <vt:lpstr>2013 Experience</vt:lpstr>
      <vt:lpstr>2013 Experience</vt:lpstr>
      <vt:lpstr>Proposition 1 - Fire Stations</vt:lpstr>
      <vt:lpstr>Proposition 1 - Fire Stations</vt:lpstr>
      <vt:lpstr>Proposition 1 - Fire Stations</vt:lpstr>
      <vt:lpstr>Proposition 2 - Library</vt:lpstr>
      <vt:lpstr>Proposition 2 - Library</vt:lpstr>
      <vt:lpstr>Proposition 3 - Parks</vt:lpstr>
      <vt:lpstr>Proposition 3 - Parks</vt:lpstr>
      <vt:lpstr>Proposition 3 - Parks</vt:lpstr>
      <vt:lpstr>Proposition 3 - Parks</vt:lpstr>
      <vt:lpstr>Proposition 3 - Parks</vt:lpstr>
      <vt:lpstr>Proposition 3 - Parks</vt:lpstr>
      <vt:lpstr>Proposition 3 - Parks</vt:lpstr>
      <vt:lpstr>Proposition 4 - Streets</vt:lpstr>
      <vt:lpstr>2013 Experience</vt:lpstr>
      <vt:lpstr>What happens if the bonds are not approved by the voters?</vt:lpstr>
      <vt:lpstr>Can bond funds “cross over” and be used for other purposes? For example, could unused street money be used for parks, library or fire stations? </vt:lpstr>
      <vt:lpstr>Are you interested in serving?</vt:lpstr>
      <vt:lpstr>Are you interested in serving?</vt:lpstr>
      <vt:lpstr>Thank you!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Friendswood</dc:title>
  <dc:creator>Jeffrey A. Newpher</dc:creator>
  <cp:lastModifiedBy>Morad Kabiri</cp:lastModifiedBy>
  <cp:revision>47</cp:revision>
  <dcterms:created xsi:type="dcterms:W3CDTF">2017-07-13T20:45:28Z</dcterms:created>
  <dcterms:modified xsi:type="dcterms:W3CDTF">2019-02-28T15:31:42Z</dcterms:modified>
</cp:coreProperties>
</file>