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4" d="100"/>
          <a:sy n="94"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November Bond Election</a:t>
            </a:r>
            <a:endParaRPr lang="en-US" b="1" dirty="0"/>
          </a:p>
        </p:txBody>
      </p:sp>
      <p:sp>
        <p:nvSpPr>
          <p:cNvPr id="3" name="Subtitle 2"/>
          <p:cNvSpPr>
            <a:spLocks noGrp="1"/>
          </p:cNvSpPr>
          <p:nvPr>
            <p:ph type="subTitle" idx="1"/>
          </p:nvPr>
        </p:nvSpPr>
        <p:spPr/>
        <p:txBody>
          <a:bodyPr/>
          <a:lstStyle/>
          <a:p>
            <a:r>
              <a:rPr lang="en-US" dirty="0" smtClean="0"/>
              <a:t>August 5, 2019 Council Meeting</a:t>
            </a:r>
            <a:endParaRPr lang="en-US" dirty="0"/>
          </a:p>
        </p:txBody>
      </p:sp>
    </p:spTree>
    <p:extLst>
      <p:ext uri="{BB962C8B-B14F-4D97-AF65-F5344CB8AC3E}">
        <p14:creationId xmlns:p14="http://schemas.microsoft.com/office/powerpoint/2010/main" val="369462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Drainage Questions</a:t>
            </a:r>
            <a:endParaRPr lang="en-US" dirty="0"/>
          </a:p>
        </p:txBody>
      </p:sp>
      <p:sp>
        <p:nvSpPr>
          <p:cNvPr id="3" name="Content Placeholder 2"/>
          <p:cNvSpPr>
            <a:spLocks noGrp="1"/>
          </p:cNvSpPr>
          <p:nvPr>
            <p:ph idx="1"/>
          </p:nvPr>
        </p:nvSpPr>
        <p:spPr/>
        <p:txBody>
          <a:bodyPr/>
          <a:lstStyle/>
          <a:p>
            <a:r>
              <a:rPr lang="en-US" dirty="0" smtClean="0"/>
              <a:t>Who will are partners be for the 25% local share?</a:t>
            </a:r>
          </a:p>
          <a:p>
            <a:pPr lvl="1"/>
            <a:r>
              <a:rPr lang="en-US" dirty="0" smtClean="0"/>
              <a:t>Partners will typically include local entities with State and Federal agencies (GLO, TDEM, FEMA, Corps, etc.)</a:t>
            </a:r>
          </a:p>
          <a:p>
            <a:pPr lvl="1"/>
            <a:r>
              <a:rPr lang="en-US" dirty="0" smtClean="0"/>
              <a:t>Local share partners: </a:t>
            </a:r>
            <a:r>
              <a:rPr lang="en-US" b="1" dirty="0" smtClean="0"/>
              <a:t>GCCDD, HCFCD, Galveston County</a:t>
            </a:r>
          </a:p>
          <a:p>
            <a:r>
              <a:rPr lang="en-US" dirty="0" smtClean="0"/>
              <a:t>Is </a:t>
            </a:r>
            <a:r>
              <a:rPr lang="en-US" dirty="0"/>
              <a:t>inflation needed if estimates were already padded</a:t>
            </a:r>
            <a:r>
              <a:rPr lang="en-US" dirty="0" smtClean="0"/>
              <a:t>?</a:t>
            </a:r>
          </a:p>
          <a:p>
            <a:r>
              <a:rPr lang="en-US" dirty="0" smtClean="0"/>
              <a:t>How much should we ask the voters to authorize?</a:t>
            </a:r>
            <a:endParaRPr lang="en-US" dirty="0"/>
          </a:p>
          <a:p>
            <a:endParaRPr lang="en-US" dirty="0"/>
          </a:p>
        </p:txBody>
      </p:sp>
    </p:spTree>
    <p:extLst>
      <p:ext uri="{BB962C8B-B14F-4D97-AF65-F5344CB8AC3E}">
        <p14:creationId xmlns:p14="http://schemas.microsoft.com/office/powerpoint/2010/main" val="2651135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Ballot Propositions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Bond attorney advised limited grouping of projects</a:t>
            </a:r>
          </a:p>
          <a:p>
            <a:r>
              <a:rPr lang="en-US" dirty="0" smtClean="0"/>
              <a:t>Therefore, six propositions:</a:t>
            </a:r>
          </a:p>
          <a:p>
            <a:pPr lvl="1"/>
            <a:r>
              <a:rPr lang="en-US" dirty="0" smtClean="0"/>
              <a:t>Public Works Facility</a:t>
            </a:r>
          </a:p>
          <a:p>
            <a:pPr lvl="1"/>
            <a:r>
              <a:rPr lang="en-US" dirty="0" smtClean="0"/>
              <a:t>Public Safety</a:t>
            </a:r>
          </a:p>
          <a:p>
            <a:pPr lvl="1"/>
            <a:r>
              <a:rPr lang="en-US" dirty="0" smtClean="0"/>
              <a:t>Community Center/Shelter</a:t>
            </a:r>
          </a:p>
          <a:p>
            <a:pPr lvl="1"/>
            <a:r>
              <a:rPr lang="en-US" dirty="0" smtClean="0"/>
              <a:t>Transportation</a:t>
            </a:r>
          </a:p>
          <a:p>
            <a:pPr lvl="1"/>
            <a:r>
              <a:rPr lang="en-US" dirty="0" smtClean="0"/>
              <a:t>Parks</a:t>
            </a:r>
          </a:p>
          <a:p>
            <a:pPr lvl="1"/>
            <a:r>
              <a:rPr lang="en-US" dirty="0" smtClean="0"/>
              <a:t>Drainage</a:t>
            </a:r>
            <a:endParaRPr lang="en-US" dirty="0"/>
          </a:p>
        </p:txBody>
      </p:sp>
    </p:spTree>
    <p:extLst>
      <p:ext uri="{BB962C8B-B14F-4D97-AF65-F5344CB8AC3E}">
        <p14:creationId xmlns:p14="http://schemas.microsoft.com/office/powerpoint/2010/main" val="2107025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Works Facility</a:t>
            </a:r>
            <a:endParaRPr lang="en-US" dirty="0"/>
          </a:p>
        </p:txBody>
      </p:sp>
      <p:sp>
        <p:nvSpPr>
          <p:cNvPr id="3" name="Content Placeholder 2"/>
          <p:cNvSpPr>
            <a:spLocks noGrp="1"/>
          </p:cNvSpPr>
          <p:nvPr>
            <p:ph idx="1"/>
          </p:nvPr>
        </p:nvSpPr>
        <p:spPr/>
        <p:txBody>
          <a:bodyPr/>
          <a:lstStyle/>
          <a:p>
            <a:r>
              <a:rPr lang="en-US" dirty="0"/>
              <a:t>The issuance of </a:t>
            </a:r>
            <a:r>
              <a:rPr lang="en-US" b="1" dirty="0" smtClean="0">
                <a:solidFill>
                  <a:srgbClr val="FF0000"/>
                </a:solidFill>
              </a:rPr>
              <a:t>$2M</a:t>
            </a:r>
            <a:r>
              <a:rPr lang="en-US" dirty="0" smtClean="0"/>
              <a:t> </a:t>
            </a:r>
            <a:r>
              <a:rPr lang="en-US" dirty="0"/>
              <a:t>tax bonds for the purpose of designing, constructing, improving, and expanding the Municipal Public Works Facility located off of Blackhawk </a:t>
            </a:r>
            <a:r>
              <a:rPr lang="en-US" dirty="0" smtClean="0"/>
              <a:t>Blvd in the City.</a:t>
            </a:r>
            <a:endParaRPr lang="en-US" dirty="0"/>
          </a:p>
        </p:txBody>
      </p:sp>
    </p:spTree>
    <p:extLst>
      <p:ext uri="{BB962C8B-B14F-4D97-AF65-F5344CB8AC3E}">
        <p14:creationId xmlns:p14="http://schemas.microsoft.com/office/powerpoint/2010/main" val="1181596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Safety</a:t>
            </a:r>
            <a:endParaRPr lang="en-US" dirty="0"/>
          </a:p>
        </p:txBody>
      </p:sp>
      <p:sp>
        <p:nvSpPr>
          <p:cNvPr id="3" name="Content Placeholder 2"/>
          <p:cNvSpPr>
            <a:spLocks noGrp="1"/>
          </p:cNvSpPr>
          <p:nvPr>
            <p:ph idx="1"/>
          </p:nvPr>
        </p:nvSpPr>
        <p:spPr/>
        <p:txBody>
          <a:bodyPr>
            <a:normAutofit/>
          </a:bodyPr>
          <a:lstStyle/>
          <a:p>
            <a:r>
              <a:rPr lang="en-US" dirty="0"/>
              <a:t>The issuance of </a:t>
            </a:r>
            <a:r>
              <a:rPr lang="en-US" b="1" dirty="0" smtClean="0">
                <a:solidFill>
                  <a:srgbClr val="FF0000"/>
                </a:solidFill>
              </a:rPr>
              <a:t>$9.1M</a:t>
            </a:r>
            <a:r>
              <a:rPr lang="en-US" dirty="0" smtClean="0"/>
              <a:t> </a:t>
            </a:r>
            <a:r>
              <a:rPr lang="en-US" dirty="0"/>
              <a:t>tax bonds for </a:t>
            </a:r>
            <a:r>
              <a:rPr lang="en-US" dirty="0" smtClean="0"/>
              <a:t>constructing, improving, renovating and equipping public safety facilities for the Fire and Police Departments, consisting of the Municipal Public Safety Building and a new Fire Station and Training Field to replace Fire Station </a:t>
            </a:r>
            <a:r>
              <a:rPr lang="en-US" dirty="0"/>
              <a:t>N</a:t>
            </a:r>
            <a:r>
              <a:rPr lang="en-US" dirty="0" smtClean="0"/>
              <a:t>umber 2 in the City.</a:t>
            </a:r>
          </a:p>
          <a:p>
            <a:endParaRPr lang="en-US" dirty="0"/>
          </a:p>
          <a:p>
            <a:pPr lvl="1"/>
            <a:r>
              <a:rPr lang="en-US" dirty="0" smtClean="0"/>
              <a:t>Fire Station 2 and Field Training Upgrades - $4.1M</a:t>
            </a:r>
          </a:p>
          <a:p>
            <a:pPr lvl="1"/>
            <a:r>
              <a:rPr lang="en-US" dirty="0" smtClean="0"/>
              <a:t>Public Safety Building Phase 2 - $5.0M</a:t>
            </a:r>
            <a:endParaRPr lang="en-US" dirty="0"/>
          </a:p>
        </p:txBody>
      </p:sp>
    </p:spTree>
    <p:extLst>
      <p:ext uri="{BB962C8B-B14F-4D97-AF65-F5344CB8AC3E}">
        <p14:creationId xmlns:p14="http://schemas.microsoft.com/office/powerpoint/2010/main" val="2007016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Center/Shelter</a:t>
            </a:r>
            <a:endParaRPr lang="en-US" dirty="0"/>
          </a:p>
        </p:txBody>
      </p:sp>
      <p:sp>
        <p:nvSpPr>
          <p:cNvPr id="3" name="Content Placeholder 2"/>
          <p:cNvSpPr>
            <a:spLocks noGrp="1"/>
          </p:cNvSpPr>
          <p:nvPr>
            <p:ph idx="1"/>
          </p:nvPr>
        </p:nvSpPr>
        <p:spPr/>
        <p:txBody>
          <a:bodyPr/>
          <a:lstStyle/>
          <a:p>
            <a:r>
              <a:rPr lang="en-US" dirty="0"/>
              <a:t>The issuance of </a:t>
            </a:r>
            <a:r>
              <a:rPr lang="en-US" b="1" dirty="0" smtClean="0">
                <a:solidFill>
                  <a:srgbClr val="FF0000"/>
                </a:solidFill>
              </a:rPr>
              <a:t>$9.0M</a:t>
            </a:r>
            <a:r>
              <a:rPr lang="en-US" dirty="0" smtClean="0"/>
              <a:t> </a:t>
            </a:r>
            <a:r>
              <a:rPr lang="en-US" dirty="0"/>
              <a:t>tax bonds for the purpose of designing, constructing, improving, and expanding the Municipal Community Center located off of Morningside </a:t>
            </a:r>
            <a:r>
              <a:rPr lang="en-US" dirty="0" smtClean="0"/>
              <a:t>Drive in the City.</a:t>
            </a:r>
            <a:endParaRPr lang="en-US" dirty="0"/>
          </a:p>
        </p:txBody>
      </p:sp>
    </p:spTree>
    <p:extLst>
      <p:ext uri="{BB962C8B-B14F-4D97-AF65-F5344CB8AC3E}">
        <p14:creationId xmlns:p14="http://schemas.microsoft.com/office/powerpoint/2010/main" val="2541723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issuance of </a:t>
            </a:r>
            <a:r>
              <a:rPr lang="en-US" b="1" dirty="0" smtClean="0">
                <a:solidFill>
                  <a:srgbClr val="FF0000"/>
                </a:solidFill>
              </a:rPr>
              <a:t>$7.6M</a:t>
            </a:r>
            <a:r>
              <a:rPr lang="en-US" dirty="0" smtClean="0"/>
              <a:t> </a:t>
            </a:r>
            <a:r>
              <a:rPr lang="en-US" dirty="0"/>
              <a:t>tax bonds b</a:t>
            </a:r>
            <a:r>
              <a:rPr lang="en-US" dirty="0" smtClean="0"/>
              <a:t>y the City of Friendswood, Texas for improving, renovating, upgrading and reconstructing transportation and pedestrian facilities in the City, including improvements to existing streets and roads in the City and other related costs, including the extension of Friendswood Lakes Boulevard (also known as Friendswood Parkway), the installation of sidewalks throughout the City and various traffic enhancements along major collector and arterial roadways in the City.</a:t>
            </a:r>
          </a:p>
          <a:p>
            <a:pPr lvl="1"/>
            <a:r>
              <a:rPr lang="en-US" dirty="0" smtClean="0"/>
              <a:t>Friendswood Pkwy - $4.5M</a:t>
            </a:r>
          </a:p>
          <a:p>
            <a:pPr lvl="1"/>
            <a:r>
              <a:rPr lang="en-US" dirty="0" smtClean="0"/>
              <a:t>Sidewalks - $2.1M</a:t>
            </a:r>
          </a:p>
          <a:p>
            <a:pPr lvl="1"/>
            <a:r>
              <a:rPr lang="en-US" dirty="0" smtClean="0"/>
              <a:t>Traffic Enhancements - $1.0M</a:t>
            </a:r>
            <a:endParaRPr lang="en-US" dirty="0"/>
          </a:p>
        </p:txBody>
      </p:sp>
    </p:spTree>
    <p:extLst>
      <p:ext uri="{BB962C8B-B14F-4D97-AF65-F5344CB8AC3E}">
        <p14:creationId xmlns:p14="http://schemas.microsoft.com/office/powerpoint/2010/main" val="859510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issuance of </a:t>
            </a:r>
            <a:r>
              <a:rPr lang="en-US" b="1" dirty="0" smtClean="0">
                <a:solidFill>
                  <a:srgbClr val="FF0000"/>
                </a:solidFill>
              </a:rPr>
              <a:t>$</a:t>
            </a:r>
            <a:r>
              <a:rPr lang="en-US" b="1" dirty="0" smtClean="0">
                <a:solidFill>
                  <a:srgbClr val="FF0000"/>
                </a:solidFill>
              </a:rPr>
              <a:t>8.0M</a:t>
            </a:r>
            <a:r>
              <a:rPr lang="en-US" dirty="0" smtClean="0"/>
              <a:t> </a:t>
            </a:r>
            <a:r>
              <a:rPr lang="en-US" dirty="0"/>
              <a:t>tax bonds </a:t>
            </a:r>
            <a:r>
              <a:rPr lang="en-US" dirty="0" smtClean="0"/>
              <a:t>by the City of Friendswood, Texas for designing, constructing, improving, expanding and equipping parks, trails and recreational facilities in the City, and the acquisition of land and interests in land for such purposes, including improvements to, and expansion of, Stevenson Park, Old City Park, Renwick Park, 1776 Park and the City Pool.</a:t>
            </a:r>
          </a:p>
          <a:p>
            <a:endParaRPr lang="en-US" dirty="0"/>
          </a:p>
          <a:p>
            <a:pPr lvl="1"/>
            <a:r>
              <a:rPr lang="en-US" dirty="0" smtClean="0"/>
              <a:t>Stevenson Park/Old City Park Upgrades - $2.0M</a:t>
            </a:r>
          </a:p>
          <a:p>
            <a:pPr lvl="1"/>
            <a:r>
              <a:rPr lang="en-US" dirty="0" smtClean="0"/>
              <a:t>Renwick Park Upgrades - $1.5M</a:t>
            </a:r>
          </a:p>
          <a:p>
            <a:pPr lvl="1"/>
            <a:r>
              <a:rPr lang="en-US" dirty="0" smtClean="0"/>
              <a:t>1776 Park/Clear Creek Green Belt - $500K</a:t>
            </a:r>
          </a:p>
          <a:p>
            <a:pPr lvl="1"/>
            <a:r>
              <a:rPr lang="en-US" dirty="0" smtClean="0"/>
              <a:t>City Pool Phase 1 - </a:t>
            </a:r>
            <a:r>
              <a:rPr lang="en-US" dirty="0" smtClean="0">
                <a:solidFill>
                  <a:schemeClr val="tx1"/>
                </a:solidFill>
              </a:rPr>
              <a:t>$4.0M</a:t>
            </a:r>
            <a:endParaRPr lang="en-US" dirty="0">
              <a:solidFill>
                <a:srgbClr val="FF0000"/>
              </a:solidFill>
            </a:endParaRPr>
          </a:p>
        </p:txBody>
      </p:sp>
    </p:spTree>
    <p:extLst>
      <p:ext uri="{BB962C8B-B14F-4D97-AF65-F5344CB8AC3E}">
        <p14:creationId xmlns:p14="http://schemas.microsoft.com/office/powerpoint/2010/main" val="3097290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 Options</a:t>
            </a:r>
            <a:endParaRPr lang="en-US" dirty="0"/>
          </a:p>
        </p:txBody>
      </p:sp>
      <p:pic>
        <p:nvPicPr>
          <p:cNvPr id="5" name="Picture 4"/>
          <p:cNvPicPr>
            <a:picLocks noChangeAspect="1"/>
          </p:cNvPicPr>
          <p:nvPr/>
        </p:nvPicPr>
        <p:blipFill>
          <a:blip r:embed="rId2"/>
          <a:stretch>
            <a:fillRect/>
          </a:stretch>
        </p:blipFill>
        <p:spPr>
          <a:xfrm>
            <a:off x="7685309" y="1441147"/>
            <a:ext cx="4060544" cy="2663319"/>
          </a:xfrm>
          <a:prstGeom prst="rect">
            <a:avLst/>
          </a:prstGeom>
        </p:spPr>
      </p:pic>
      <p:pic>
        <p:nvPicPr>
          <p:cNvPr id="6" name="Picture 5"/>
          <p:cNvPicPr>
            <a:picLocks noChangeAspect="1"/>
          </p:cNvPicPr>
          <p:nvPr/>
        </p:nvPicPr>
        <p:blipFill>
          <a:blip r:embed="rId3"/>
          <a:stretch>
            <a:fillRect/>
          </a:stretch>
        </p:blipFill>
        <p:spPr>
          <a:xfrm>
            <a:off x="1549894" y="3738879"/>
            <a:ext cx="4391076" cy="2935187"/>
          </a:xfrm>
          <a:prstGeom prst="rect">
            <a:avLst/>
          </a:prstGeom>
        </p:spPr>
      </p:pic>
      <p:pic>
        <p:nvPicPr>
          <p:cNvPr id="7" name="Picture 6"/>
          <p:cNvPicPr>
            <a:picLocks noChangeAspect="1"/>
          </p:cNvPicPr>
          <p:nvPr/>
        </p:nvPicPr>
        <p:blipFill>
          <a:blip r:embed="rId4"/>
          <a:stretch>
            <a:fillRect/>
          </a:stretch>
        </p:blipFill>
        <p:spPr>
          <a:xfrm>
            <a:off x="5667003" y="3200399"/>
            <a:ext cx="5064267" cy="3068773"/>
          </a:xfrm>
          <a:prstGeom prst="rect">
            <a:avLst/>
          </a:prstGeom>
        </p:spPr>
      </p:pic>
      <p:pic>
        <p:nvPicPr>
          <p:cNvPr id="4" name="Picture 3"/>
          <p:cNvPicPr>
            <a:picLocks noChangeAspect="1"/>
          </p:cNvPicPr>
          <p:nvPr/>
        </p:nvPicPr>
        <p:blipFill>
          <a:blip r:embed="rId5"/>
          <a:stretch>
            <a:fillRect/>
          </a:stretch>
        </p:blipFill>
        <p:spPr>
          <a:xfrm>
            <a:off x="612247" y="1249679"/>
            <a:ext cx="3933964" cy="2854787"/>
          </a:xfrm>
          <a:prstGeom prst="rect">
            <a:avLst/>
          </a:prstGeom>
        </p:spPr>
      </p:pic>
    </p:spTree>
    <p:extLst>
      <p:ext uri="{BB962C8B-B14F-4D97-AF65-F5344CB8AC3E}">
        <p14:creationId xmlns:p14="http://schemas.microsoft.com/office/powerpoint/2010/main" val="95024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Drainage</a:t>
            </a:r>
            <a:endParaRPr lang="en-US" dirty="0"/>
          </a:p>
        </p:txBody>
      </p:sp>
      <p:sp>
        <p:nvSpPr>
          <p:cNvPr id="3" name="Content Placeholder 2"/>
          <p:cNvSpPr>
            <a:spLocks noGrp="1"/>
          </p:cNvSpPr>
          <p:nvPr>
            <p:ph idx="1"/>
          </p:nvPr>
        </p:nvSpPr>
        <p:spPr/>
        <p:txBody>
          <a:bodyPr>
            <a:normAutofit/>
          </a:bodyPr>
          <a:lstStyle/>
          <a:p>
            <a:r>
              <a:rPr lang="en-US" dirty="0" smtClean="0"/>
              <a:t>The issuance of </a:t>
            </a:r>
            <a:r>
              <a:rPr lang="en-US" b="1" dirty="0" smtClean="0">
                <a:solidFill>
                  <a:srgbClr val="FF0000"/>
                </a:solidFill>
              </a:rPr>
              <a:t>$41.0M</a:t>
            </a:r>
            <a:r>
              <a:rPr lang="en-US" dirty="0" smtClean="0"/>
              <a:t> </a:t>
            </a:r>
            <a:r>
              <a:rPr lang="en-US" dirty="0" smtClean="0"/>
              <a:t>tax bonds by the City of Friendswood, Texas for constructing, acquiring and installing stormwater drainage and flood control improvements along Clear Creek throughout the corporate limits of the City, including dredging, channel improvements and related infrastructure and utility relocation and the acquisition of land and interests in land necessary for said improvements.</a:t>
            </a:r>
            <a:endParaRPr lang="en-US" dirty="0"/>
          </a:p>
        </p:txBody>
      </p:sp>
    </p:spTree>
    <p:extLst>
      <p:ext uri="{BB962C8B-B14F-4D97-AF65-F5344CB8AC3E}">
        <p14:creationId xmlns:p14="http://schemas.microsoft.com/office/powerpoint/2010/main" val="3169458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Rate Impact</a:t>
            </a:r>
            <a:endParaRPr lang="en-US" dirty="0"/>
          </a:p>
        </p:txBody>
      </p:sp>
      <p:sp>
        <p:nvSpPr>
          <p:cNvPr id="3" name="Content Placeholder 2"/>
          <p:cNvSpPr>
            <a:spLocks noGrp="1"/>
          </p:cNvSpPr>
          <p:nvPr>
            <p:ph idx="1"/>
          </p:nvPr>
        </p:nvSpPr>
        <p:spPr/>
        <p:txBody>
          <a:bodyPr/>
          <a:lstStyle/>
          <a:p>
            <a:r>
              <a:rPr lang="en-US" dirty="0" smtClean="0"/>
              <a:t>At 1.0% to 1.5% valuation growth annually, maximum impact </a:t>
            </a:r>
            <a:r>
              <a:rPr lang="en-US" b="1" dirty="0" smtClean="0"/>
              <a:t>$0.0935</a:t>
            </a:r>
          </a:p>
          <a:p>
            <a:endParaRPr lang="en-US" dirty="0" smtClean="0"/>
          </a:p>
          <a:p>
            <a:r>
              <a:rPr lang="en-US" dirty="0" smtClean="0"/>
              <a:t>For $75.0M Bond Proposal, issued $5.0M annually for 15 years</a:t>
            </a:r>
            <a:endParaRPr lang="en-US" dirty="0"/>
          </a:p>
        </p:txBody>
      </p:sp>
    </p:spTree>
    <p:extLst>
      <p:ext uri="{BB962C8B-B14F-4D97-AF65-F5344CB8AC3E}">
        <p14:creationId xmlns:p14="http://schemas.microsoft.com/office/powerpoint/2010/main" val="12746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Drainage Questions</a:t>
            </a:r>
          </a:p>
          <a:p>
            <a:pPr lvl="1"/>
            <a:r>
              <a:rPr lang="en-US" dirty="0" smtClean="0"/>
              <a:t>Drainage Subcommittee Estimates</a:t>
            </a:r>
          </a:p>
          <a:p>
            <a:pPr lvl="1"/>
            <a:r>
              <a:rPr lang="en-US" dirty="0" smtClean="0"/>
              <a:t>Factors of Contingencies Included by the Subcommittee</a:t>
            </a:r>
          </a:p>
          <a:p>
            <a:pPr lvl="1"/>
            <a:r>
              <a:rPr lang="en-US" dirty="0" smtClean="0"/>
              <a:t>Proposed Estimates</a:t>
            </a:r>
          </a:p>
          <a:p>
            <a:r>
              <a:rPr lang="en-US" dirty="0" smtClean="0"/>
              <a:t>Other Ballot Propositions</a:t>
            </a:r>
            <a:endParaRPr lang="en-US" dirty="0"/>
          </a:p>
        </p:txBody>
      </p:sp>
    </p:spTree>
    <p:extLst>
      <p:ext uri="{BB962C8B-B14F-4D97-AF65-F5344CB8AC3E}">
        <p14:creationId xmlns:p14="http://schemas.microsoft.com/office/powerpoint/2010/main" val="2485493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Drainage Subcommittee Estimates</a:t>
            </a:r>
            <a:endParaRPr lang="en-US" dirty="0"/>
          </a:p>
        </p:txBody>
      </p:sp>
      <p:pic>
        <p:nvPicPr>
          <p:cNvPr id="3" name="Picture 2"/>
          <p:cNvPicPr>
            <a:picLocks noChangeAspect="1"/>
          </p:cNvPicPr>
          <p:nvPr/>
        </p:nvPicPr>
        <p:blipFill>
          <a:blip r:embed="rId2"/>
          <a:stretch>
            <a:fillRect/>
          </a:stretch>
        </p:blipFill>
        <p:spPr>
          <a:xfrm>
            <a:off x="214336" y="2540000"/>
            <a:ext cx="11763328" cy="3556160"/>
          </a:xfrm>
          <a:prstGeom prst="rect">
            <a:avLst/>
          </a:prstGeom>
        </p:spPr>
      </p:pic>
    </p:spTree>
    <p:extLst>
      <p:ext uri="{BB962C8B-B14F-4D97-AF65-F5344CB8AC3E}">
        <p14:creationId xmlns:p14="http://schemas.microsoft.com/office/powerpoint/2010/main" val="247806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of Contingencies Included by Subcommittee</a:t>
            </a:r>
            <a:endParaRPr lang="en-US" dirty="0"/>
          </a:p>
        </p:txBody>
      </p:sp>
      <p:sp>
        <p:nvSpPr>
          <p:cNvPr id="3" name="Content Placeholder 2"/>
          <p:cNvSpPr>
            <a:spLocks noGrp="1"/>
          </p:cNvSpPr>
          <p:nvPr>
            <p:ph idx="1"/>
          </p:nvPr>
        </p:nvSpPr>
        <p:spPr/>
        <p:txBody>
          <a:bodyPr/>
          <a:lstStyle/>
          <a:p>
            <a:r>
              <a:rPr lang="en-US" dirty="0"/>
              <a:t>Over </a:t>
            </a:r>
            <a:r>
              <a:rPr lang="en-US" dirty="0" smtClean="0"/>
              <a:t>excavation</a:t>
            </a:r>
          </a:p>
          <a:p>
            <a:pPr lvl="1"/>
            <a:r>
              <a:rPr lang="en-US" dirty="0" smtClean="0"/>
              <a:t>Cross-section of terrace assumed to be a standard polygon </a:t>
            </a:r>
            <a:endParaRPr lang="en-US" dirty="0"/>
          </a:p>
          <a:p>
            <a:pPr lvl="1"/>
            <a:r>
              <a:rPr lang="en-US" dirty="0" smtClean="0"/>
              <a:t>Clear Creek’s serpentine nature - overlapping terraces</a:t>
            </a:r>
          </a:p>
          <a:p>
            <a:r>
              <a:rPr lang="en-US" dirty="0" smtClean="0"/>
              <a:t>Additional 30% on top of that</a:t>
            </a:r>
            <a:endParaRPr lang="en-US" dirty="0"/>
          </a:p>
        </p:txBody>
      </p:sp>
    </p:spTree>
    <p:extLst>
      <p:ext uri="{BB962C8B-B14F-4D97-AF65-F5344CB8AC3E}">
        <p14:creationId xmlns:p14="http://schemas.microsoft.com/office/powerpoint/2010/main" val="619541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 </a:t>
            </a:r>
            <a:r>
              <a:rPr lang="en-US" dirty="0" smtClean="0"/>
              <a:t>Excavation: Cross-Sections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482" y="2936239"/>
            <a:ext cx="4587238" cy="258504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947" y="2936239"/>
            <a:ext cx="4824477" cy="258504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 Excavation: Creek’s Serpentine Nature</a:t>
            </a:r>
            <a:endParaRPr lang="en-US" dirty="0"/>
          </a:p>
        </p:txBody>
      </p:sp>
      <p:pic>
        <p:nvPicPr>
          <p:cNvPr id="6" name="Picture 5"/>
          <p:cNvPicPr>
            <a:picLocks noChangeAspect="1"/>
          </p:cNvPicPr>
          <p:nvPr/>
        </p:nvPicPr>
        <p:blipFill>
          <a:blip r:embed="rId2"/>
          <a:stretch>
            <a:fillRect/>
          </a:stretch>
        </p:blipFill>
        <p:spPr>
          <a:xfrm>
            <a:off x="7883247" y="3365341"/>
            <a:ext cx="3487035" cy="26012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3"/>
          <a:stretch>
            <a:fillRect/>
          </a:stretch>
        </p:blipFill>
        <p:spPr>
          <a:xfrm>
            <a:off x="792498" y="3365341"/>
            <a:ext cx="3399383" cy="24479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4"/>
          <a:stretch>
            <a:fillRect/>
          </a:stretch>
        </p:blipFill>
        <p:spPr>
          <a:xfrm>
            <a:off x="4191881" y="2285999"/>
            <a:ext cx="3616410" cy="25269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354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Drainage Subcommittee Estimate</a:t>
            </a:r>
            <a:endParaRPr lang="en-US" dirty="0"/>
          </a:p>
        </p:txBody>
      </p:sp>
      <p:sp>
        <p:nvSpPr>
          <p:cNvPr id="3" name="Content Placeholder 2"/>
          <p:cNvSpPr>
            <a:spLocks noGrp="1"/>
          </p:cNvSpPr>
          <p:nvPr>
            <p:ph idx="1"/>
          </p:nvPr>
        </p:nvSpPr>
        <p:spPr/>
        <p:txBody>
          <a:bodyPr/>
          <a:lstStyle/>
          <a:p>
            <a:r>
              <a:rPr lang="en-US" dirty="0" smtClean="0"/>
              <a:t>Original Estimate </a:t>
            </a:r>
            <a:r>
              <a:rPr lang="en-US" b="1" dirty="0" smtClean="0"/>
              <a:t>$173M</a:t>
            </a:r>
            <a:r>
              <a:rPr lang="en-US" dirty="0" smtClean="0"/>
              <a:t>; local share </a:t>
            </a:r>
            <a:r>
              <a:rPr lang="en-US" b="1" dirty="0" smtClean="0"/>
              <a:t>$31.8M</a:t>
            </a:r>
          </a:p>
          <a:p>
            <a:r>
              <a:rPr lang="en-US" dirty="0" smtClean="0"/>
              <a:t>Buyouts included: 60 properties at $500K a piece</a:t>
            </a:r>
          </a:p>
          <a:p>
            <a:r>
              <a:rPr lang="en-US" dirty="0" smtClean="0"/>
              <a:t>Local share estimated at 18% on average (some 10%, 20%, and 25%)</a:t>
            </a:r>
          </a:p>
          <a:p>
            <a:r>
              <a:rPr lang="en-US" dirty="0" smtClean="0"/>
              <a:t>Subtracting bridges and de-snagging efforts: </a:t>
            </a:r>
            <a:r>
              <a:rPr lang="en-US" b="1" dirty="0" smtClean="0"/>
              <a:t>$130M</a:t>
            </a:r>
            <a:r>
              <a:rPr lang="en-US" dirty="0" smtClean="0"/>
              <a:t>; local share </a:t>
            </a:r>
            <a:r>
              <a:rPr lang="en-US" b="1" dirty="0" smtClean="0"/>
              <a:t>$27.5M</a:t>
            </a:r>
            <a:endParaRPr lang="en-US" dirty="0" smtClean="0"/>
          </a:p>
        </p:txBody>
      </p:sp>
    </p:spTree>
    <p:extLst>
      <p:ext uri="{BB962C8B-B14F-4D97-AF65-F5344CB8AC3E}">
        <p14:creationId xmlns:p14="http://schemas.microsoft.com/office/powerpoint/2010/main" val="3726955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Estimates</a:t>
            </a:r>
            <a:endParaRPr lang="en-US" dirty="0"/>
          </a:p>
        </p:txBody>
      </p:sp>
      <p:pic>
        <p:nvPicPr>
          <p:cNvPr id="4" name="Picture 3"/>
          <p:cNvPicPr>
            <a:picLocks noChangeAspect="1"/>
          </p:cNvPicPr>
          <p:nvPr/>
        </p:nvPicPr>
        <p:blipFill>
          <a:blip r:embed="rId2"/>
          <a:stretch>
            <a:fillRect/>
          </a:stretch>
        </p:blipFill>
        <p:spPr>
          <a:xfrm>
            <a:off x="825150" y="2590800"/>
            <a:ext cx="10541700" cy="3107039"/>
          </a:xfrm>
          <a:prstGeom prst="rect">
            <a:avLst/>
          </a:prstGeom>
        </p:spPr>
      </p:pic>
    </p:spTree>
    <p:extLst>
      <p:ext uri="{BB962C8B-B14F-4D97-AF65-F5344CB8AC3E}">
        <p14:creationId xmlns:p14="http://schemas.microsoft.com/office/powerpoint/2010/main" val="253222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Drainage Estimates</a:t>
            </a:r>
            <a:endParaRPr lang="en-US" dirty="0"/>
          </a:p>
        </p:txBody>
      </p:sp>
      <p:sp>
        <p:nvSpPr>
          <p:cNvPr id="3" name="Content Placeholder 2"/>
          <p:cNvSpPr>
            <a:spLocks noGrp="1"/>
          </p:cNvSpPr>
          <p:nvPr>
            <p:ph idx="1"/>
          </p:nvPr>
        </p:nvSpPr>
        <p:spPr/>
        <p:txBody>
          <a:bodyPr>
            <a:normAutofit/>
          </a:bodyPr>
          <a:lstStyle/>
          <a:p>
            <a:r>
              <a:rPr lang="en-US" dirty="0" smtClean="0"/>
              <a:t>Inflation factor could be added: 3% compounded annually</a:t>
            </a:r>
          </a:p>
          <a:p>
            <a:pPr lvl="1"/>
            <a:r>
              <a:rPr lang="en-US" dirty="0" smtClean="0"/>
              <a:t>However, City is not waiting 15 years to spend funds</a:t>
            </a:r>
          </a:p>
          <a:p>
            <a:pPr lvl="1"/>
            <a:r>
              <a:rPr lang="en-US" dirty="0" smtClean="0"/>
              <a:t>Realistically there’ll be three issuances in five-year windows</a:t>
            </a:r>
          </a:p>
          <a:p>
            <a:r>
              <a:rPr lang="en-US" dirty="0" smtClean="0"/>
              <a:t>Results: inflation approximately </a:t>
            </a:r>
            <a:r>
              <a:rPr lang="en-US" b="1" dirty="0" smtClean="0"/>
              <a:t>$6M </a:t>
            </a:r>
            <a:r>
              <a:rPr lang="en-US" dirty="0" smtClean="0"/>
              <a:t>on a </a:t>
            </a:r>
            <a:r>
              <a:rPr lang="en-US" b="1" dirty="0" smtClean="0"/>
              <a:t>$35M </a:t>
            </a:r>
            <a:r>
              <a:rPr lang="en-US" dirty="0" smtClean="0"/>
              <a:t>bond proposal</a:t>
            </a:r>
          </a:p>
          <a:p>
            <a:r>
              <a:rPr lang="en-US" dirty="0" smtClean="0"/>
              <a:t>Local share bumped up from 18% to 25%</a:t>
            </a:r>
          </a:p>
        </p:txBody>
      </p:sp>
    </p:spTree>
    <p:extLst>
      <p:ext uri="{BB962C8B-B14F-4D97-AF65-F5344CB8AC3E}">
        <p14:creationId xmlns:p14="http://schemas.microsoft.com/office/powerpoint/2010/main" val="3390407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89</TotalTime>
  <Words>701</Words>
  <Application>Microsoft Office PowerPoint</Application>
  <PresentationFormat>Widescreen</PresentationFormat>
  <Paragraphs>71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Garamond</vt:lpstr>
      <vt:lpstr>Organic</vt:lpstr>
      <vt:lpstr>November Bond Election</vt:lpstr>
      <vt:lpstr>Topics</vt:lpstr>
      <vt:lpstr>Drainage Subcommittee Estimates</vt:lpstr>
      <vt:lpstr>Factors of Contingencies Included by Subcommittee</vt:lpstr>
      <vt:lpstr>Over Excavation: Cross-Sections</vt:lpstr>
      <vt:lpstr>Over Excavation: Creek’s Serpentine Nature</vt:lpstr>
      <vt:lpstr>Drainage Subcommittee Estimate</vt:lpstr>
      <vt:lpstr>Proposed Estimates</vt:lpstr>
      <vt:lpstr>Proposed Drainage Estimates</vt:lpstr>
      <vt:lpstr>Drainage Questions</vt:lpstr>
      <vt:lpstr>Other Ballot Propositions</vt:lpstr>
      <vt:lpstr>Public Works Facility</vt:lpstr>
      <vt:lpstr>Public Safety</vt:lpstr>
      <vt:lpstr>Community Center/Shelter</vt:lpstr>
      <vt:lpstr>Transportation</vt:lpstr>
      <vt:lpstr>Parks</vt:lpstr>
      <vt:lpstr>Pool Options</vt:lpstr>
      <vt:lpstr>Drainage</vt:lpstr>
      <vt:lpstr>Tax Rate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Drainage Dollars</dc:title>
  <dc:creator>Morad Kabiri</dc:creator>
  <cp:lastModifiedBy>Morad Kabiri</cp:lastModifiedBy>
  <cp:revision>38</cp:revision>
  <dcterms:created xsi:type="dcterms:W3CDTF">2019-07-11T14:06:04Z</dcterms:created>
  <dcterms:modified xsi:type="dcterms:W3CDTF">2019-09-06T12:27:34Z</dcterms:modified>
</cp:coreProperties>
</file>