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3"/>
  </p:notesMasterIdLst>
  <p:sldIdLst>
    <p:sldId id="256" r:id="rId2"/>
    <p:sldId id="291" r:id="rId3"/>
    <p:sldId id="292" r:id="rId4"/>
    <p:sldId id="294" r:id="rId5"/>
    <p:sldId id="293" r:id="rId6"/>
    <p:sldId id="358" r:id="rId7"/>
    <p:sldId id="348" r:id="rId8"/>
    <p:sldId id="346" r:id="rId9"/>
    <p:sldId id="295" r:id="rId10"/>
    <p:sldId id="290" r:id="rId11"/>
    <p:sldId id="271" r:id="rId12"/>
    <p:sldId id="283" r:id="rId13"/>
    <p:sldId id="281" r:id="rId14"/>
    <p:sldId id="356" r:id="rId15"/>
    <p:sldId id="284" r:id="rId16"/>
    <p:sldId id="298" r:id="rId17"/>
    <p:sldId id="289" r:id="rId18"/>
    <p:sldId id="362" r:id="rId19"/>
    <p:sldId id="355" r:id="rId20"/>
    <p:sldId id="303" r:id="rId21"/>
    <p:sldId id="310" r:id="rId22"/>
    <p:sldId id="311" r:id="rId23"/>
    <p:sldId id="315" r:id="rId24"/>
    <p:sldId id="318" r:id="rId25"/>
    <p:sldId id="321" r:id="rId26"/>
    <p:sldId id="325" r:id="rId27"/>
    <p:sldId id="337" r:id="rId28"/>
    <p:sldId id="364" r:id="rId29"/>
    <p:sldId id="354" r:id="rId30"/>
    <p:sldId id="338" r:id="rId31"/>
    <p:sldId id="342" r:id="rId32"/>
    <p:sldId id="351" r:id="rId33"/>
    <p:sldId id="352" r:id="rId34"/>
    <p:sldId id="359" r:id="rId35"/>
    <p:sldId id="353" r:id="rId36"/>
    <p:sldId id="345" r:id="rId37"/>
    <p:sldId id="340" r:id="rId38"/>
    <p:sldId id="339" r:id="rId39"/>
    <p:sldId id="360" r:id="rId40"/>
    <p:sldId id="341" r:id="rId41"/>
    <p:sldId id="357" r:id="rId4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A2BF"/>
    <a:srgbClr val="FFCCFF"/>
    <a:srgbClr val="FFFF99"/>
    <a:srgbClr val="99FF99"/>
    <a:srgbClr val="2DA2C0"/>
    <a:srgbClr val="CCFFCC"/>
    <a:srgbClr val="FFFFCC"/>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19" autoAdjust="0"/>
    <p:restoredTop sz="82716" autoAdjust="0"/>
  </p:normalViewPr>
  <p:slideViewPr>
    <p:cSldViewPr>
      <p:cViewPr>
        <p:scale>
          <a:sx n="75" d="100"/>
          <a:sy n="75" d="100"/>
        </p:scale>
        <p:origin x="-768" y="-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0" d="100"/>
          <a:sy n="60" d="100"/>
        </p:scale>
        <p:origin x="-978"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3F44D5A-BCD0-4C7A-8874-E2AE067724BA}" type="datetimeFigureOut">
              <a:rPr lang="en-US" smtClean="0"/>
              <a:pPr/>
              <a:t>5/30/2013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84B4DA8-940F-4B20-ACE9-CB2FB80B9CCF}" type="slidenum">
              <a:rPr lang="en-US" smtClean="0"/>
              <a:pPr/>
              <a:t>‹#›</a:t>
            </a:fld>
            <a:endParaRPr lang="en-US" dirty="0"/>
          </a:p>
        </p:txBody>
      </p:sp>
    </p:spTree>
    <p:extLst>
      <p:ext uri="{BB962C8B-B14F-4D97-AF65-F5344CB8AC3E}">
        <p14:creationId xmlns:p14="http://schemas.microsoft.com/office/powerpoint/2010/main" val="2328769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lvl="1"/>
            <a:r>
              <a:rPr lang="en-US" sz="2400" dirty="0"/>
              <a:t>City Council – For making this effort possible and the vision to look to the future for our community</a:t>
            </a:r>
          </a:p>
          <a:p>
            <a:pPr lvl="1"/>
            <a:endParaRPr lang="en-US" sz="2400" dirty="0"/>
          </a:p>
          <a:p>
            <a:pPr lvl="1"/>
            <a:r>
              <a:rPr lang="en-US" sz="2400" dirty="0"/>
              <a:t>Roger Roecker, City Manager, For putting this effort together and for providing resources to assist the </a:t>
            </a:r>
            <a:r>
              <a:rPr lang="en-US" sz="2400" dirty="0" smtClean="0"/>
              <a:t>Group </a:t>
            </a:r>
            <a:r>
              <a:rPr lang="en-US" sz="2400" dirty="0"/>
              <a:t>in making these recommendations. He not only made others available, Roger himself was available to meet at any time with members of the </a:t>
            </a:r>
            <a:r>
              <a:rPr lang="en-US" sz="2400" dirty="0" smtClean="0"/>
              <a:t>Group. </a:t>
            </a:r>
            <a:r>
              <a:rPr lang="en-US" sz="2400" dirty="0"/>
              <a:t>Also, thank Roger’s staff – </a:t>
            </a:r>
            <a:r>
              <a:rPr lang="en-US" sz="2400" dirty="0" err="1"/>
              <a:t>Morad</a:t>
            </a:r>
            <a:r>
              <a:rPr lang="en-US" sz="2400" dirty="0"/>
              <a:t>, James Toney, Cindy Edge and others.</a:t>
            </a:r>
          </a:p>
          <a:p>
            <a:pPr lvl="1"/>
            <a:endParaRPr lang="en-US" sz="2400" dirty="0"/>
          </a:p>
          <a:p>
            <a:pPr lvl="1"/>
            <a:r>
              <a:rPr lang="en-US" sz="2400" dirty="0"/>
              <a:t>Over 80 citizens in our City – Citizens from all parts of the city with amazing expertise and disciplines and interests came together to work together for the betterment of the community</a:t>
            </a:r>
          </a:p>
          <a:p>
            <a:pPr lvl="1"/>
            <a:endParaRPr lang="en-US" sz="2400" dirty="0"/>
          </a:p>
          <a:p>
            <a:pPr lvl="1"/>
            <a:r>
              <a:rPr lang="en-US" sz="2400" dirty="0"/>
              <a:t>David Disiere – For providing leadership as Chair and providing space for meetings – free of charge. Has undergone surgery recently, is in recovery, and Ron Cox was drafted to make this presentation on behalf of the </a:t>
            </a:r>
            <a:r>
              <a:rPr lang="en-US" sz="2400" dirty="0" smtClean="0"/>
              <a:t>Group, </a:t>
            </a:r>
            <a:r>
              <a:rPr lang="en-US" sz="2400" dirty="0"/>
              <a:t>in David’s place.</a:t>
            </a:r>
          </a:p>
          <a:p>
            <a:pPr lvl="1">
              <a:buFont typeface="Wingdings" pitchFamily="2" charset="2"/>
              <a:buNone/>
            </a:pPr>
            <a:endParaRPr lang="en-US" sz="2200" dirty="0">
              <a:latin typeface="Comic Sans MS" pitchFamily="66" charset="0"/>
            </a:endParaRPr>
          </a:p>
          <a:p>
            <a:pPr marL="465887" lvl="1"/>
            <a:endParaRPr lang="en-US" sz="2000" dirty="0">
              <a:latin typeface="Comic Sans MS" pitchFamily="66" charset="0"/>
            </a:endParaRPr>
          </a:p>
          <a:p>
            <a:endParaRPr lang="en-US" dirty="0"/>
          </a:p>
        </p:txBody>
      </p:sp>
      <p:sp>
        <p:nvSpPr>
          <p:cNvPr id="4" name="Slide Number Placeholder 3"/>
          <p:cNvSpPr>
            <a:spLocks noGrp="1"/>
          </p:cNvSpPr>
          <p:nvPr>
            <p:ph type="sldNum" sz="quarter" idx="10"/>
          </p:nvPr>
        </p:nvSpPr>
        <p:spPr/>
        <p:txBody>
          <a:bodyPr/>
          <a:lstStyle/>
          <a:p>
            <a:fld id="{A84B4DA8-940F-4B20-ACE9-CB2FB80B9CCF}" type="slidenum">
              <a:rPr lang="en-US" smtClean="0"/>
              <a:pPr/>
              <a:t>3</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11"/>
          <p:cNvSpPr txBox="1">
            <a:spLocks noGrp="1" noChangeArrowheads="1"/>
          </p:cNvSpPr>
          <p:nvPr/>
        </p:nvSpPr>
        <p:spPr bwMode="auto">
          <a:xfrm>
            <a:off x="3967249" y="8832217"/>
            <a:ext cx="3035185" cy="456236"/>
          </a:xfrm>
          <a:prstGeom prst="rect">
            <a:avLst/>
          </a:prstGeom>
          <a:noFill/>
          <a:ln w="9525">
            <a:noFill/>
            <a:round/>
            <a:headEnd/>
            <a:tailEnd/>
          </a:ln>
        </p:spPr>
        <p:txBody>
          <a:bodyPr lIns="0" tIns="0" rIns="0" bIns="0" anchor="b"/>
          <a:lstStyle/>
          <a:p>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fld id="{25FC5C1F-B375-41FA-97CA-09E0204DB605}" type="slidenum">
              <a:rPr lang="en-US" sz="1300">
                <a:solidFill>
                  <a:srgbClr val="000000"/>
                </a:solidFill>
                <a:latin typeface="Times New Roman" pitchFamily="18" charset="0"/>
                <a:ea typeface="Microsoft YaHei"/>
                <a:cs typeface="Microsoft YaHei"/>
              </a:rPr>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t>24</a:t>
            </a:fld>
            <a:endParaRPr lang="en-US" sz="1300" dirty="0">
              <a:solidFill>
                <a:srgbClr val="000000"/>
              </a:solidFill>
              <a:latin typeface="Times New Roman" pitchFamily="18" charset="0"/>
              <a:ea typeface="Microsoft YaHei"/>
              <a:cs typeface="Microsoft YaHei"/>
            </a:endParaRPr>
          </a:p>
        </p:txBody>
      </p:sp>
      <p:sp>
        <p:nvSpPr>
          <p:cNvPr id="57347" name="Rectangle 1"/>
          <p:cNvSpPr>
            <a:spLocks noGrp="1" noRot="1" noChangeAspect="1" noChangeArrowheads="1" noTextEdit="1"/>
          </p:cNvSpPr>
          <p:nvPr>
            <p:ph type="sldImg"/>
          </p:nvPr>
        </p:nvSpPr>
        <p:spPr bwMode="auto">
          <a:xfrm>
            <a:off x="1181100" y="704850"/>
            <a:ext cx="4648200" cy="3486150"/>
          </a:xfrm>
          <a:solidFill>
            <a:srgbClr val="FFFFFF"/>
          </a:solidFill>
          <a:ln>
            <a:solidFill>
              <a:srgbClr val="000000"/>
            </a:solidFill>
            <a:miter lim="800000"/>
            <a:headEnd/>
            <a:tailEnd/>
          </a:ln>
        </p:spPr>
      </p:sp>
      <p:sp>
        <p:nvSpPr>
          <p:cNvPr id="57348" name="Rectangle 2"/>
          <p:cNvSpPr>
            <a:spLocks noGrp="1" noChangeArrowheads="1"/>
          </p:cNvSpPr>
          <p:nvPr>
            <p:ph type="body" idx="1"/>
          </p:nvPr>
        </p:nvSpPr>
        <p:spPr>
          <a:xfrm>
            <a:off x="701040" y="4414520"/>
            <a:ext cx="5609914" cy="4182425"/>
          </a:xfrm>
        </p:spPr>
        <p:txBody>
          <a:bodyPr wrap="none" lIns="0" tIns="0" rIns="0" bIns="0" anchor="ct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Rectangle 11"/>
          <p:cNvSpPr txBox="1">
            <a:spLocks noGrp="1" noChangeArrowheads="1"/>
          </p:cNvSpPr>
          <p:nvPr/>
        </p:nvSpPr>
        <p:spPr bwMode="auto">
          <a:xfrm>
            <a:off x="3967249" y="8832217"/>
            <a:ext cx="3035185" cy="456236"/>
          </a:xfrm>
          <a:prstGeom prst="rect">
            <a:avLst/>
          </a:prstGeom>
          <a:noFill/>
          <a:ln w="9525">
            <a:noFill/>
            <a:round/>
            <a:headEnd/>
            <a:tailEnd/>
          </a:ln>
        </p:spPr>
        <p:txBody>
          <a:bodyPr lIns="0" tIns="0" rIns="0" bIns="0" anchor="b"/>
          <a:lstStyle/>
          <a:p>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fld id="{731585DB-6F90-428D-9461-1890E2B7C446}" type="slidenum">
              <a:rPr lang="en-US" sz="1300">
                <a:solidFill>
                  <a:srgbClr val="000000"/>
                </a:solidFill>
                <a:latin typeface="Times New Roman" pitchFamily="18" charset="0"/>
                <a:ea typeface="Microsoft YaHei"/>
                <a:cs typeface="Microsoft YaHei"/>
              </a:rPr>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t>25</a:t>
            </a:fld>
            <a:endParaRPr lang="en-US" sz="1300" dirty="0">
              <a:solidFill>
                <a:srgbClr val="000000"/>
              </a:solidFill>
              <a:latin typeface="Times New Roman" pitchFamily="18" charset="0"/>
              <a:ea typeface="Microsoft YaHei"/>
              <a:cs typeface="Microsoft YaHei"/>
            </a:endParaRPr>
          </a:p>
        </p:txBody>
      </p:sp>
      <p:sp>
        <p:nvSpPr>
          <p:cNvPr id="67587" name="Rectangle 1"/>
          <p:cNvSpPr>
            <a:spLocks noGrp="1" noRot="1" noChangeAspect="1" noChangeArrowheads="1" noTextEdit="1"/>
          </p:cNvSpPr>
          <p:nvPr>
            <p:ph type="sldImg"/>
          </p:nvPr>
        </p:nvSpPr>
        <p:spPr bwMode="auto">
          <a:xfrm>
            <a:off x="1181100" y="704850"/>
            <a:ext cx="4648200" cy="3486150"/>
          </a:xfrm>
          <a:solidFill>
            <a:srgbClr val="FFFFFF"/>
          </a:solidFill>
          <a:ln>
            <a:solidFill>
              <a:srgbClr val="000000"/>
            </a:solidFill>
            <a:miter lim="800000"/>
            <a:headEnd/>
            <a:tailEnd/>
          </a:ln>
        </p:spPr>
      </p:sp>
      <p:sp>
        <p:nvSpPr>
          <p:cNvPr id="67588" name="Rectangle 2"/>
          <p:cNvSpPr>
            <a:spLocks noGrp="1" noChangeArrowheads="1"/>
          </p:cNvSpPr>
          <p:nvPr>
            <p:ph type="body" idx="1"/>
          </p:nvPr>
        </p:nvSpPr>
        <p:spPr>
          <a:xfrm>
            <a:off x="701040" y="4414520"/>
            <a:ext cx="5609914" cy="4182425"/>
          </a:xfrm>
        </p:spPr>
        <p:txBody>
          <a:bodyPr wrap="none" lIns="0" tIns="0" rIns="0" bIns="0" anchor="ct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11"/>
          <p:cNvSpPr txBox="1">
            <a:spLocks noGrp="1" noChangeArrowheads="1"/>
          </p:cNvSpPr>
          <p:nvPr/>
        </p:nvSpPr>
        <p:spPr bwMode="auto">
          <a:xfrm>
            <a:off x="3967249" y="8832217"/>
            <a:ext cx="3035185" cy="456236"/>
          </a:xfrm>
          <a:prstGeom prst="rect">
            <a:avLst/>
          </a:prstGeom>
          <a:noFill/>
          <a:ln w="9525">
            <a:noFill/>
            <a:round/>
            <a:headEnd/>
            <a:tailEnd/>
          </a:ln>
        </p:spPr>
        <p:txBody>
          <a:bodyPr lIns="0" tIns="0" rIns="0" bIns="0" anchor="b"/>
          <a:lstStyle/>
          <a:p>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fld id="{F84F549D-D602-4C8F-B7CC-9E878E954B9C}" type="slidenum">
              <a:rPr lang="en-US" sz="1300">
                <a:solidFill>
                  <a:srgbClr val="000000"/>
                </a:solidFill>
                <a:latin typeface="Times New Roman" pitchFamily="18" charset="0"/>
                <a:ea typeface="Microsoft YaHei"/>
                <a:cs typeface="Microsoft YaHei"/>
              </a:rPr>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t>26</a:t>
            </a:fld>
            <a:endParaRPr lang="en-US" sz="1300" dirty="0">
              <a:solidFill>
                <a:srgbClr val="000000"/>
              </a:solidFill>
              <a:latin typeface="Times New Roman" pitchFamily="18" charset="0"/>
              <a:ea typeface="Microsoft YaHei"/>
              <a:cs typeface="Microsoft YaHei"/>
            </a:endParaRPr>
          </a:p>
        </p:txBody>
      </p:sp>
      <p:sp>
        <p:nvSpPr>
          <p:cNvPr id="75779" name="Rectangle 1"/>
          <p:cNvSpPr>
            <a:spLocks noGrp="1" noRot="1" noChangeAspect="1" noChangeArrowheads="1" noTextEdit="1"/>
          </p:cNvSpPr>
          <p:nvPr>
            <p:ph type="sldImg"/>
          </p:nvPr>
        </p:nvSpPr>
        <p:spPr bwMode="auto">
          <a:xfrm>
            <a:off x="1181100" y="704850"/>
            <a:ext cx="4648200" cy="3486150"/>
          </a:xfrm>
          <a:solidFill>
            <a:srgbClr val="FFFFFF"/>
          </a:solidFill>
          <a:ln>
            <a:solidFill>
              <a:srgbClr val="000000"/>
            </a:solidFill>
            <a:miter lim="800000"/>
            <a:headEnd/>
            <a:tailEnd/>
          </a:ln>
        </p:spPr>
      </p:sp>
      <p:sp>
        <p:nvSpPr>
          <p:cNvPr id="75780" name="Rectangle 2"/>
          <p:cNvSpPr>
            <a:spLocks noGrp="1" noChangeArrowheads="1"/>
          </p:cNvSpPr>
          <p:nvPr>
            <p:ph type="body" idx="1"/>
          </p:nvPr>
        </p:nvSpPr>
        <p:spPr>
          <a:xfrm>
            <a:off x="701040" y="4414520"/>
            <a:ext cx="5609914" cy="4182425"/>
          </a:xfrm>
        </p:spPr>
        <p:txBody>
          <a:bodyPr wrap="none" lIns="0" tIns="0" rIns="0" bIns="0" anchor="ct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84B4DA8-940F-4B20-ACE9-CB2FB80B9CCF}" type="slidenum">
              <a:rPr lang="en-US" smtClean="0"/>
              <a:pPr/>
              <a:t>28</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2"/>
            <a:r>
              <a:rPr lang="en-US" dirty="0" smtClean="0"/>
              <a:t>No capacity to issue bonds without a rate increase</a:t>
            </a:r>
          </a:p>
          <a:p>
            <a:pPr lvl="2"/>
            <a:r>
              <a:rPr lang="en-US" dirty="0" smtClean="0"/>
              <a:t>Raising taxes only brings rate to 2003 levels</a:t>
            </a:r>
          </a:p>
          <a:p>
            <a:endParaRPr lang="en-US" dirty="0"/>
          </a:p>
        </p:txBody>
      </p:sp>
      <p:sp>
        <p:nvSpPr>
          <p:cNvPr id="4" name="Slide Number Placeholder 3"/>
          <p:cNvSpPr>
            <a:spLocks noGrp="1"/>
          </p:cNvSpPr>
          <p:nvPr>
            <p:ph type="sldNum" sz="quarter" idx="10"/>
          </p:nvPr>
        </p:nvSpPr>
        <p:spPr/>
        <p:txBody>
          <a:bodyPr/>
          <a:lstStyle/>
          <a:p>
            <a:fld id="{A84B4DA8-940F-4B20-ACE9-CB2FB80B9CCF}" type="slidenum">
              <a:rPr lang="en-US" smtClean="0"/>
              <a:pPr/>
              <a:t>33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4200" u="sng" dirty="0"/>
              <a:t>Bond Advisory Recommended Focus Areas</a:t>
            </a:r>
            <a:r>
              <a:rPr lang="en-US" dirty="0" smtClean="0"/>
              <a:t>:</a:t>
            </a:r>
          </a:p>
          <a:p>
            <a:endParaRPr lang="en-US" dirty="0" smtClean="0"/>
          </a:p>
          <a:p>
            <a:r>
              <a:rPr lang="en-US" sz="3900" dirty="0"/>
              <a:t>Stevenson Park Expansion and Improvement </a:t>
            </a:r>
            <a:r>
              <a:rPr lang="en-US" dirty="0" smtClean="0"/>
              <a:t>  </a:t>
            </a:r>
            <a:r>
              <a:rPr lang="en-US" sz="3800" dirty="0"/>
              <a:t>(13%)</a:t>
            </a:r>
          </a:p>
          <a:p>
            <a:pPr lvl="1">
              <a:buFont typeface="Wingdings" pitchFamily="2" charset="2"/>
              <a:buChar char="Ø"/>
            </a:pPr>
            <a:r>
              <a:rPr lang="en-US" sz="2200" dirty="0">
                <a:latin typeface="Comic Sans MS" pitchFamily="66" charset="0"/>
              </a:rPr>
              <a:t>Land acquisition</a:t>
            </a:r>
          </a:p>
          <a:p>
            <a:pPr lvl="1">
              <a:buFont typeface="Wingdings" pitchFamily="2" charset="2"/>
              <a:buChar char="Ø"/>
            </a:pPr>
            <a:r>
              <a:rPr lang="en-US" sz="2200" dirty="0">
                <a:latin typeface="Comic Sans MS" pitchFamily="66" charset="0"/>
              </a:rPr>
              <a:t>Improved lighting and security of trail, tennis and parking</a:t>
            </a:r>
          </a:p>
          <a:p>
            <a:pPr lvl="1">
              <a:buFont typeface="Wingdings" pitchFamily="2" charset="2"/>
              <a:buChar char="Ø"/>
            </a:pPr>
            <a:r>
              <a:rPr lang="en-US" sz="2200" dirty="0">
                <a:latin typeface="Comic Sans MS" pitchFamily="66" charset="0"/>
              </a:rPr>
              <a:t>Overflow parking</a:t>
            </a:r>
          </a:p>
          <a:p>
            <a:pPr marL="465887" lvl="1"/>
            <a:endParaRPr lang="en-US" sz="2000" dirty="0">
              <a:latin typeface="Comic Sans MS" pitchFamily="66" charset="0"/>
            </a:endParaRPr>
          </a:p>
          <a:p>
            <a:r>
              <a:rPr lang="en-US" sz="3900" dirty="0"/>
              <a:t>Sports Parks – Expansion and Improvements  (33%)</a:t>
            </a:r>
          </a:p>
          <a:p>
            <a:pPr lvl="1">
              <a:buFont typeface="Wingdings" pitchFamily="2" charset="2"/>
              <a:buChar char="Ø"/>
            </a:pPr>
            <a:r>
              <a:rPr lang="en-US" sz="2200" dirty="0">
                <a:latin typeface="Comic Sans MS" pitchFamily="66" charset="0"/>
              </a:rPr>
              <a:t>Improve infrastructure at Renwick &amp; Sports Park</a:t>
            </a:r>
          </a:p>
          <a:p>
            <a:pPr lvl="1">
              <a:buFont typeface="Wingdings" pitchFamily="2" charset="2"/>
              <a:buChar char="Ø"/>
            </a:pPr>
            <a:r>
              <a:rPr lang="en-US" sz="2200" dirty="0">
                <a:latin typeface="Comic Sans MS" pitchFamily="66" charset="0"/>
              </a:rPr>
              <a:t>Installation of new ball fields (baseball, soccer, football, lacrosse) in existing or to be acquired property</a:t>
            </a:r>
          </a:p>
          <a:p>
            <a:pPr lvl="1">
              <a:buFont typeface="Wingdings" pitchFamily="2" charset="2"/>
              <a:buChar char="Ø"/>
            </a:pPr>
            <a:r>
              <a:rPr lang="en-US" sz="2200" dirty="0">
                <a:latin typeface="Comic Sans MS" pitchFamily="66" charset="0"/>
              </a:rPr>
              <a:t>Land acquisition</a:t>
            </a:r>
          </a:p>
          <a:p>
            <a:pPr marL="465887" lvl="1"/>
            <a:endParaRPr lang="en-US" sz="2200" dirty="0">
              <a:latin typeface="Comic Sans MS" pitchFamily="66" charset="0"/>
            </a:endParaRPr>
          </a:p>
          <a:p>
            <a:r>
              <a:rPr lang="en-US" sz="4200" dirty="0"/>
              <a:t>Centennial Park Improvements  (12%)</a:t>
            </a:r>
          </a:p>
          <a:p>
            <a:pPr lvl="1">
              <a:buFont typeface="Wingdings" pitchFamily="2" charset="2"/>
              <a:buChar char="Ø"/>
            </a:pPr>
            <a:r>
              <a:rPr lang="en-US" sz="2200" dirty="0">
                <a:latin typeface="Comic Sans MS" pitchFamily="66" charset="0"/>
              </a:rPr>
              <a:t>Basketball Pavilion</a:t>
            </a:r>
          </a:p>
          <a:p>
            <a:pPr lvl="1">
              <a:buFont typeface="Wingdings" pitchFamily="2" charset="2"/>
              <a:buChar char="Ø"/>
            </a:pPr>
            <a:r>
              <a:rPr lang="en-US" sz="2200" dirty="0">
                <a:latin typeface="Comic Sans MS" pitchFamily="66" charset="0"/>
              </a:rPr>
              <a:t>Improve lighting of drainage and JH fields (FISD joint venture)</a:t>
            </a:r>
          </a:p>
          <a:p>
            <a:endParaRPr lang="en-US" dirty="0"/>
          </a:p>
        </p:txBody>
      </p:sp>
      <p:sp>
        <p:nvSpPr>
          <p:cNvPr id="4" name="Slide Number Placeholder 3"/>
          <p:cNvSpPr>
            <a:spLocks noGrp="1"/>
          </p:cNvSpPr>
          <p:nvPr>
            <p:ph type="sldNum" sz="quarter" idx="10"/>
          </p:nvPr>
        </p:nvSpPr>
        <p:spPr/>
        <p:txBody>
          <a:bodyPr/>
          <a:lstStyle/>
          <a:p>
            <a:fld id="{A84B4DA8-940F-4B20-ACE9-CB2FB80B9CCF}" type="slidenum">
              <a:rPr lang="en-US" smtClean="0"/>
              <a:pPr/>
              <a:t>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11"/>
          <p:cNvSpPr txBox="1">
            <a:spLocks noGrp="1" noChangeArrowheads="1"/>
          </p:cNvSpPr>
          <p:nvPr/>
        </p:nvSpPr>
        <p:spPr bwMode="auto">
          <a:xfrm>
            <a:off x="3967249" y="8832217"/>
            <a:ext cx="3035185" cy="456236"/>
          </a:xfrm>
          <a:prstGeom prst="rect">
            <a:avLst/>
          </a:prstGeom>
          <a:noFill/>
          <a:ln w="9525">
            <a:noFill/>
            <a:round/>
            <a:headEnd/>
            <a:tailEnd/>
          </a:ln>
        </p:spPr>
        <p:txBody>
          <a:bodyPr lIns="0" tIns="0" rIns="0" bIns="0" anchor="b"/>
          <a:lstStyle/>
          <a:p>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fld id="{3D852F78-F285-4C61-8C01-8B69D344D4C5}" type="slidenum">
              <a:rPr lang="en-US" sz="1300">
                <a:solidFill>
                  <a:srgbClr val="000000"/>
                </a:solidFill>
                <a:latin typeface="Times New Roman" pitchFamily="18" charset="0"/>
                <a:ea typeface="Microsoft YaHei"/>
                <a:cs typeface="Microsoft YaHei"/>
              </a:rPr>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t>6</a:t>
            </a:fld>
            <a:endParaRPr lang="en-US" sz="1300" dirty="0">
              <a:solidFill>
                <a:srgbClr val="000000"/>
              </a:solidFill>
              <a:latin typeface="Times New Roman" pitchFamily="18" charset="0"/>
              <a:ea typeface="Microsoft YaHei"/>
              <a:cs typeface="Microsoft YaHei"/>
            </a:endParaRPr>
          </a:p>
        </p:txBody>
      </p:sp>
      <p:sp>
        <p:nvSpPr>
          <p:cNvPr id="39939" name="Rectangle 1"/>
          <p:cNvSpPr>
            <a:spLocks noGrp="1" noRot="1" noChangeAspect="1" noChangeArrowheads="1" noTextEdit="1"/>
          </p:cNvSpPr>
          <p:nvPr>
            <p:ph type="sldImg"/>
          </p:nvPr>
        </p:nvSpPr>
        <p:spPr bwMode="auto">
          <a:xfrm>
            <a:off x="1181100" y="704850"/>
            <a:ext cx="4648200" cy="3486150"/>
          </a:xfrm>
          <a:solidFill>
            <a:srgbClr val="FFFFFF"/>
          </a:solidFill>
          <a:ln>
            <a:solidFill>
              <a:srgbClr val="000000"/>
            </a:solidFill>
            <a:miter lim="800000"/>
            <a:headEnd/>
            <a:tailEnd/>
          </a:ln>
        </p:spPr>
      </p:sp>
      <p:sp>
        <p:nvSpPr>
          <p:cNvPr id="39940" name="Rectangle 2"/>
          <p:cNvSpPr>
            <a:spLocks noGrp="1" noChangeArrowheads="1"/>
          </p:cNvSpPr>
          <p:nvPr>
            <p:ph type="body" idx="1"/>
          </p:nvPr>
        </p:nvSpPr>
        <p:spPr>
          <a:xfrm>
            <a:off x="701040" y="4414520"/>
            <a:ext cx="5609914" cy="4182425"/>
          </a:xfrm>
        </p:spPr>
        <p:txBody>
          <a:bodyPr wrap="none" lIns="0" tIns="0" rIns="0" bIns="0" anchor="ct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84B4DA8-940F-4B20-ACE9-CB2FB80B9CCF}" type="slidenum">
              <a:rPr lang="en-US" smtClean="0"/>
              <a:pPr/>
              <a:t>13</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2C087C-FD8F-4A1C-A569-EE38036F4D36}" type="slidenum">
              <a:rPr lang="en-US" smtClean="0"/>
              <a:pPr/>
              <a:t>16</a:t>
            </a:fld>
            <a:endParaRPr lang="en-US" dirty="0"/>
          </a:p>
        </p:txBody>
      </p:sp>
    </p:spTree>
    <p:extLst>
      <p:ext uri="{BB962C8B-B14F-4D97-AF65-F5344CB8AC3E}">
        <p14:creationId xmlns:p14="http://schemas.microsoft.com/office/powerpoint/2010/main" val="13138650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84B4DA8-940F-4B20-ACE9-CB2FB80B9CCF}" type="slidenum">
              <a:rPr lang="en-US" smtClean="0"/>
              <a:pPr/>
              <a:t>18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11"/>
          <p:cNvSpPr txBox="1">
            <a:spLocks noGrp="1" noChangeArrowheads="1"/>
          </p:cNvSpPr>
          <p:nvPr/>
        </p:nvSpPr>
        <p:spPr bwMode="auto">
          <a:xfrm>
            <a:off x="3967249" y="8832217"/>
            <a:ext cx="3035185" cy="456236"/>
          </a:xfrm>
          <a:prstGeom prst="rect">
            <a:avLst/>
          </a:prstGeom>
          <a:noFill/>
          <a:ln w="9525">
            <a:noFill/>
            <a:round/>
            <a:headEnd/>
            <a:tailEnd/>
          </a:ln>
        </p:spPr>
        <p:txBody>
          <a:bodyPr lIns="0" tIns="0" rIns="0" bIns="0" anchor="b"/>
          <a:lstStyle/>
          <a:p>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fld id="{8E915CB0-6066-4713-9D56-487A2EE471B0}" type="slidenum">
              <a:rPr lang="en-US" sz="1300">
                <a:solidFill>
                  <a:srgbClr val="000000"/>
                </a:solidFill>
                <a:latin typeface="Times New Roman" pitchFamily="18" charset="0"/>
                <a:ea typeface="Microsoft YaHei"/>
                <a:cs typeface="Microsoft YaHei"/>
              </a:rPr>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t>21</a:t>
            </a:fld>
            <a:endParaRPr lang="en-US" sz="1300" dirty="0">
              <a:solidFill>
                <a:srgbClr val="000000"/>
              </a:solidFill>
              <a:latin typeface="Times New Roman" pitchFamily="18" charset="0"/>
              <a:ea typeface="Microsoft YaHei"/>
              <a:cs typeface="Microsoft YaHei"/>
            </a:endParaRPr>
          </a:p>
        </p:txBody>
      </p:sp>
      <p:sp>
        <p:nvSpPr>
          <p:cNvPr id="41987" name="Rectangle 2"/>
          <p:cNvSpPr>
            <a:spLocks noGrp="1" noRot="1" noChangeAspect="1" noChangeArrowheads="1" noTextEdit="1"/>
          </p:cNvSpPr>
          <p:nvPr>
            <p:ph type="sldImg"/>
          </p:nvPr>
        </p:nvSpPr>
        <p:spPr bwMode="auto">
          <a:xfrm>
            <a:off x="1181100" y="704850"/>
            <a:ext cx="4648200" cy="3486150"/>
          </a:xfrm>
          <a:solidFill>
            <a:srgbClr val="FFFFFF"/>
          </a:solidFill>
          <a:ln>
            <a:solidFill>
              <a:srgbClr val="000000"/>
            </a:solidFill>
            <a:miter lim="800000"/>
            <a:headEnd/>
            <a:tailEnd/>
          </a:ln>
        </p:spPr>
      </p:sp>
      <p:sp>
        <p:nvSpPr>
          <p:cNvPr id="41988" name="Rectangle 3"/>
          <p:cNvSpPr>
            <a:spLocks noGrp="1" noChangeArrowheads="1"/>
          </p:cNvSpPr>
          <p:nvPr>
            <p:ph type="body" idx="1"/>
          </p:nvPr>
        </p:nvSpPr>
        <p:spPr>
          <a:xfrm>
            <a:off x="701040" y="4414520"/>
            <a:ext cx="5609914" cy="4182425"/>
          </a:xfrm>
        </p:spPr>
        <p:txBody>
          <a:bodyPr wrap="none" lIns="0" tIns="0" rIns="0" bIns="0" anchor="ct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11"/>
          <p:cNvSpPr txBox="1">
            <a:spLocks noGrp="1" noChangeArrowheads="1"/>
          </p:cNvSpPr>
          <p:nvPr/>
        </p:nvSpPr>
        <p:spPr bwMode="auto">
          <a:xfrm>
            <a:off x="3967249" y="8832217"/>
            <a:ext cx="3035185" cy="456236"/>
          </a:xfrm>
          <a:prstGeom prst="rect">
            <a:avLst/>
          </a:prstGeom>
          <a:noFill/>
          <a:ln w="9525">
            <a:noFill/>
            <a:round/>
            <a:headEnd/>
            <a:tailEnd/>
          </a:ln>
        </p:spPr>
        <p:txBody>
          <a:bodyPr lIns="0" tIns="0" rIns="0" bIns="0" anchor="b"/>
          <a:lstStyle/>
          <a:p>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fld id="{DBC84DE3-4954-4214-B39C-94D5D0D48F3B}" type="slidenum">
              <a:rPr lang="en-US" sz="1300">
                <a:solidFill>
                  <a:srgbClr val="000000"/>
                </a:solidFill>
                <a:latin typeface="Times New Roman" pitchFamily="18" charset="0"/>
                <a:ea typeface="Microsoft YaHei"/>
                <a:cs typeface="Microsoft YaHei"/>
              </a:rPr>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t>22</a:t>
            </a:fld>
            <a:endParaRPr lang="en-US" sz="1300" dirty="0">
              <a:solidFill>
                <a:srgbClr val="000000"/>
              </a:solidFill>
              <a:latin typeface="Times New Roman" pitchFamily="18" charset="0"/>
              <a:ea typeface="Microsoft YaHei"/>
              <a:cs typeface="Microsoft YaHei"/>
            </a:endParaRPr>
          </a:p>
        </p:txBody>
      </p:sp>
      <p:sp>
        <p:nvSpPr>
          <p:cNvPr id="44035" name="Rectangle 1"/>
          <p:cNvSpPr>
            <a:spLocks noGrp="1" noRot="1" noChangeAspect="1" noChangeArrowheads="1" noTextEdit="1"/>
          </p:cNvSpPr>
          <p:nvPr>
            <p:ph type="sldImg"/>
          </p:nvPr>
        </p:nvSpPr>
        <p:spPr bwMode="auto">
          <a:xfrm>
            <a:off x="1181100" y="704850"/>
            <a:ext cx="4648200" cy="3486150"/>
          </a:xfrm>
          <a:solidFill>
            <a:srgbClr val="FFFFFF"/>
          </a:solidFill>
          <a:ln>
            <a:solidFill>
              <a:srgbClr val="000000"/>
            </a:solidFill>
            <a:miter lim="800000"/>
            <a:headEnd/>
            <a:tailEnd/>
          </a:ln>
        </p:spPr>
      </p:sp>
      <p:sp>
        <p:nvSpPr>
          <p:cNvPr id="44036" name="Rectangle 2"/>
          <p:cNvSpPr>
            <a:spLocks noGrp="1" noChangeArrowheads="1"/>
          </p:cNvSpPr>
          <p:nvPr>
            <p:ph type="body" idx="1"/>
          </p:nvPr>
        </p:nvSpPr>
        <p:spPr>
          <a:xfrm>
            <a:off x="701040" y="4414520"/>
            <a:ext cx="5609914" cy="4182425"/>
          </a:xfrm>
        </p:spPr>
        <p:txBody>
          <a:bodyPr wrap="none" lIns="0" tIns="0" rIns="0" bIns="0" anchor="ct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11"/>
          <p:cNvSpPr txBox="1">
            <a:spLocks noGrp="1" noChangeArrowheads="1"/>
          </p:cNvSpPr>
          <p:nvPr/>
        </p:nvSpPr>
        <p:spPr bwMode="auto">
          <a:xfrm>
            <a:off x="3967249" y="8832217"/>
            <a:ext cx="3035185" cy="456236"/>
          </a:xfrm>
          <a:prstGeom prst="rect">
            <a:avLst/>
          </a:prstGeom>
          <a:noFill/>
          <a:ln w="9525">
            <a:noFill/>
            <a:round/>
            <a:headEnd/>
            <a:tailEnd/>
          </a:ln>
        </p:spPr>
        <p:txBody>
          <a:bodyPr lIns="0" tIns="0" rIns="0" bIns="0" anchor="b"/>
          <a:lstStyle/>
          <a:p>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fld id="{5B7A9375-7ECC-4FE9-8554-3FCA8FACFDB2}" type="slidenum">
              <a:rPr lang="en-US" sz="1300">
                <a:solidFill>
                  <a:srgbClr val="000000"/>
                </a:solidFill>
                <a:latin typeface="Times New Roman" pitchFamily="18" charset="0"/>
                <a:ea typeface="Microsoft YaHei"/>
                <a:cs typeface="Microsoft YaHei"/>
              </a:rPr>
              <a:pPr algn="r" defTabSz="416877" hangingPunct="0">
                <a:lnSpc>
                  <a:spcPct val="95000"/>
                </a:lnSpc>
                <a:buSzPct val="100000"/>
                <a:tabLst>
                  <a:tab pos="0" algn="l"/>
                  <a:tab pos="416877" algn="l"/>
                  <a:tab pos="836936" algn="l"/>
                  <a:tab pos="1253812" algn="l"/>
                  <a:tab pos="1672281" algn="l"/>
                  <a:tab pos="2089158" algn="l"/>
                  <a:tab pos="2509217" algn="l"/>
                  <a:tab pos="2926094" algn="l"/>
                  <a:tab pos="3344561" algn="l"/>
                  <a:tab pos="3763029" algn="l"/>
                  <a:tab pos="4181497" algn="l"/>
                  <a:tab pos="4598374" algn="l"/>
                  <a:tab pos="5015251" algn="l"/>
                  <a:tab pos="5435309" algn="l"/>
                  <a:tab pos="5852186" algn="l"/>
                  <a:tab pos="6270655" algn="l"/>
                  <a:tab pos="6689123" algn="l"/>
                  <a:tab pos="7107591" algn="l"/>
                  <a:tab pos="7524467" algn="l"/>
                  <a:tab pos="7944527" algn="l"/>
                  <a:tab pos="8361403" algn="l"/>
                </a:tabLst>
              </a:pPr>
              <a:t>23</a:t>
            </a:fld>
            <a:endParaRPr lang="en-US" sz="1300" dirty="0">
              <a:solidFill>
                <a:srgbClr val="000000"/>
              </a:solidFill>
              <a:latin typeface="Times New Roman" pitchFamily="18" charset="0"/>
              <a:ea typeface="Microsoft YaHei"/>
              <a:cs typeface="Microsoft YaHei"/>
            </a:endParaRPr>
          </a:p>
        </p:txBody>
      </p:sp>
      <p:sp>
        <p:nvSpPr>
          <p:cNvPr id="52227" name="Rectangle 1"/>
          <p:cNvSpPr>
            <a:spLocks noGrp="1" noRot="1" noChangeAspect="1" noChangeArrowheads="1" noTextEdit="1"/>
          </p:cNvSpPr>
          <p:nvPr>
            <p:ph type="sldImg"/>
          </p:nvPr>
        </p:nvSpPr>
        <p:spPr bwMode="auto">
          <a:xfrm>
            <a:off x="1181100" y="704850"/>
            <a:ext cx="4648200" cy="3486150"/>
          </a:xfrm>
          <a:solidFill>
            <a:srgbClr val="FFFFFF"/>
          </a:solidFill>
          <a:ln>
            <a:solidFill>
              <a:srgbClr val="000000"/>
            </a:solidFill>
            <a:miter lim="800000"/>
            <a:headEnd/>
            <a:tailEnd/>
          </a:ln>
        </p:spPr>
      </p:sp>
      <p:sp>
        <p:nvSpPr>
          <p:cNvPr id="52228" name="Rectangle 2"/>
          <p:cNvSpPr>
            <a:spLocks noGrp="1" noChangeArrowheads="1"/>
          </p:cNvSpPr>
          <p:nvPr>
            <p:ph type="body" idx="1"/>
          </p:nvPr>
        </p:nvSpPr>
        <p:spPr>
          <a:xfrm>
            <a:off x="701040" y="4414520"/>
            <a:ext cx="5609914" cy="4182425"/>
          </a:xfrm>
        </p:spPr>
        <p:txBody>
          <a:bodyPr wrap="none" lIns="0" tIns="0" rIns="0" bIns="0" anchor="ct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BCC54FE-FBC1-4AF8-8660-4FF7AEF165CD}" type="datetimeFigureOut">
              <a:rPr lang="en-US" smtClean="0"/>
              <a:pPr/>
              <a:t>5/30/2013</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C26900F-46F1-418E-89E6-3E447D078D5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CC54FE-FBC1-4AF8-8660-4FF7AEF165CD}" type="datetimeFigureOut">
              <a:rPr lang="en-US" smtClean="0"/>
              <a:pPr/>
              <a:t>5/30/2013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C26900F-46F1-418E-89E6-3E447D078D5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CC54FE-FBC1-4AF8-8660-4FF7AEF165CD}" type="datetimeFigureOut">
              <a:rPr lang="en-US" smtClean="0"/>
              <a:pPr/>
              <a:t>5/30/2013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C26900F-46F1-418E-89E6-3E447D078D5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CC54FE-FBC1-4AF8-8660-4FF7AEF165CD}" type="datetimeFigureOut">
              <a:rPr lang="en-US" smtClean="0"/>
              <a:pPr/>
              <a:t>5/30/2013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C26900F-46F1-418E-89E6-3E447D078D57}"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BCC54FE-FBC1-4AF8-8660-4FF7AEF165CD}" type="datetimeFigureOut">
              <a:rPr lang="en-US" smtClean="0"/>
              <a:pPr/>
              <a:t>5/30/2013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C26900F-46F1-418E-89E6-3E447D078D57}"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BCC54FE-FBC1-4AF8-8660-4FF7AEF165CD}" type="datetimeFigureOut">
              <a:rPr lang="en-US" smtClean="0"/>
              <a:pPr/>
              <a:t>5/30/2013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C26900F-46F1-418E-89E6-3E447D078D57}"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BCC54FE-FBC1-4AF8-8660-4FF7AEF165CD}" type="datetimeFigureOut">
              <a:rPr lang="en-US" smtClean="0"/>
              <a:pPr/>
              <a:t>5/30/2013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CC26900F-46F1-418E-89E6-3E447D078D57}"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BCC54FE-FBC1-4AF8-8660-4FF7AEF165CD}" type="datetimeFigureOut">
              <a:rPr lang="en-US" smtClean="0"/>
              <a:pPr/>
              <a:t>5/30/2013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CC26900F-46F1-418E-89E6-3E447D078D57}"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BCC54FE-FBC1-4AF8-8660-4FF7AEF165CD}" type="datetimeFigureOut">
              <a:rPr lang="en-US" smtClean="0"/>
              <a:pPr/>
              <a:t>5/30/2013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CC26900F-46F1-418E-89E6-3E447D078D5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BCC54FE-FBC1-4AF8-8660-4FF7AEF165CD}" type="datetimeFigureOut">
              <a:rPr lang="en-US" smtClean="0"/>
              <a:pPr/>
              <a:t>5/30/2013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C26900F-46F1-418E-89E6-3E447D078D57}"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BCC54FE-FBC1-4AF8-8660-4FF7AEF165CD}" type="datetimeFigureOut">
              <a:rPr lang="en-US" smtClean="0"/>
              <a:pPr/>
              <a:t>5/30/2013</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C26900F-46F1-418E-89E6-3E447D078D57}"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BCC54FE-FBC1-4AF8-8660-4FF7AEF165CD}" type="datetimeFigureOut">
              <a:rPr lang="en-US" smtClean="0"/>
              <a:pPr/>
              <a:t>5/30/2013</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C26900F-46F1-418E-89E6-3E447D078D5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image" Target="../media/image3.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1"/>
            <a:ext cx="7772400" cy="2058362"/>
          </a:xfrm>
        </p:spPr>
        <p:txBody>
          <a:bodyPr>
            <a:normAutofit/>
          </a:bodyPr>
          <a:lstStyle/>
          <a:p>
            <a:r>
              <a:rPr lang="en-US" dirty="0" smtClean="0"/>
              <a:t>Friendswood Citizen’s Bond Group</a:t>
            </a:r>
            <a:endParaRPr lang="en-US" dirty="0"/>
          </a:p>
        </p:txBody>
      </p:sp>
      <p:sp>
        <p:nvSpPr>
          <p:cNvPr id="4" name="Subtitle 2"/>
          <p:cNvSpPr txBox="1">
            <a:spLocks/>
          </p:cNvSpPr>
          <p:nvPr/>
        </p:nvSpPr>
        <p:spPr>
          <a:xfrm>
            <a:off x="4599882" y="5943600"/>
            <a:ext cx="3886200" cy="620311"/>
          </a:xfrm>
          <a:prstGeom prst="rect">
            <a:avLst/>
          </a:prstGeom>
        </p:spPr>
        <p:txBody>
          <a:bodyPr vert="horz" lIns="45720" rIns="45720">
            <a:normAutofit/>
          </a:bodyPr>
          <a:lstStyle/>
          <a:p>
            <a:pPr marL="0" marR="64008" lvl="0" indent="0" algn="r"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en-US" sz="2000" dirty="0" smtClean="0">
                <a:solidFill>
                  <a:schemeClr val="bg1"/>
                </a:solidFill>
              </a:rPr>
              <a:t>June 3</a:t>
            </a:r>
            <a:r>
              <a:rPr kumimoji="0" lang="en-US" sz="2000" b="0" i="0" u="none" strike="noStrike" kern="1200" cap="none" spc="0" normalizeH="0" baseline="0" noProof="0" dirty="0" smtClean="0">
                <a:ln>
                  <a:noFill/>
                </a:ln>
                <a:solidFill>
                  <a:schemeClr val="bg1"/>
                </a:solidFill>
                <a:effectLst/>
                <a:uLnTx/>
                <a:uFillTx/>
                <a:latin typeface="+mn-lt"/>
                <a:ea typeface="+mn-ea"/>
                <a:cs typeface="+mn-cs"/>
              </a:rPr>
              <a:t>, 2013</a:t>
            </a:r>
            <a:endParaRPr kumimoji="0" lang="en-US" sz="2000" b="0" i="0" u="none" strike="noStrike" kern="1200" cap="none" spc="0" normalizeH="0" baseline="0" noProof="0" dirty="0">
              <a:ln>
                <a:noFill/>
              </a:ln>
              <a:solidFill>
                <a:schemeClr val="bg1"/>
              </a:solidFill>
              <a:effectLst/>
              <a:uLnTx/>
              <a:uFillTx/>
              <a:latin typeface="+mn-lt"/>
              <a:ea typeface="+mn-ea"/>
              <a:cs typeface="+mn-cs"/>
            </a:endParaRPr>
          </a:p>
        </p:txBody>
      </p:sp>
      <p:pic>
        <p:nvPicPr>
          <p:cNvPr id="5" name="Picture 4" descr="logoTop[1].png"/>
          <p:cNvPicPr>
            <a:picLocks noChangeAspect="1"/>
          </p:cNvPicPr>
          <p:nvPr/>
        </p:nvPicPr>
        <p:blipFill>
          <a:blip r:embed="rId2" cstate="print"/>
          <a:stretch>
            <a:fillRect/>
          </a:stretch>
        </p:blipFill>
        <p:spPr>
          <a:xfrm>
            <a:off x="228600" y="5455920"/>
            <a:ext cx="4428929" cy="12192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38528"/>
            <a:ext cx="8229600" cy="3166872"/>
          </a:xfrm>
        </p:spPr>
        <p:txBody>
          <a:bodyPr>
            <a:normAutofit/>
          </a:bodyPr>
          <a:lstStyle/>
          <a:p>
            <a:pPr algn="ctr">
              <a:buNone/>
            </a:pPr>
            <a:endParaRPr lang="en-US" sz="4100" dirty="0" smtClean="0">
              <a:latin typeface="+mj-lt"/>
            </a:endParaRPr>
          </a:p>
          <a:p>
            <a:pPr algn="ctr">
              <a:buNone/>
            </a:pPr>
            <a:r>
              <a:rPr lang="en-US" sz="4100" dirty="0" smtClean="0">
                <a:latin typeface="+mj-lt"/>
              </a:rPr>
              <a:t>Streets &amp; Drainage</a:t>
            </a:r>
            <a:endParaRPr lang="en-US" sz="4100" dirty="0">
              <a:latin typeface="+mj-lt"/>
            </a:endParaRPr>
          </a:p>
        </p:txBody>
      </p:sp>
      <p:pic>
        <p:nvPicPr>
          <p:cNvPr id="3" name="Picture 2" descr="logoTop[1].png"/>
          <p:cNvPicPr>
            <a:picLocks noChangeAspect="1"/>
          </p:cNvPicPr>
          <p:nvPr/>
        </p:nvPicPr>
        <p:blipFill>
          <a:blip r:embed="rId2" cstate="print"/>
          <a:stretch>
            <a:fillRect/>
          </a:stretch>
        </p:blipFill>
        <p:spPr>
          <a:xfrm>
            <a:off x="4343400" y="5455920"/>
            <a:ext cx="4428929" cy="12192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3700" y="889000"/>
            <a:ext cx="8382000" cy="5029200"/>
          </a:xfrm>
        </p:spPr>
        <p:txBody>
          <a:bodyPr>
            <a:noAutofit/>
          </a:bodyPr>
          <a:lstStyle/>
          <a:p>
            <a:r>
              <a:rPr lang="en-US" sz="2400" dirty="0" smtClean="0"/>
              <a:t>The Friendswood Major Thoroughfare Plan identifies Boulevard, Collector Street and Major Thoroughfare improvements in the City </a:t>
            </a:r>
          </a:p>
          <a:p>
            <a:pPr>
              <a:buNone/>
            </a:pPr>
            <a:endParaRPr lang="en-US" sz="2400" dirty="0" smtClean="0"/>
          </a:p>
          <a:p>
            <a:r>
              <a:rPr lang="en-US" sz="2400" u="sng" dirty="0" smtClean="0"/>
              <a:t>Brittany Bay Boulevard</a:t>
            </a:r>
            <a:r>
              <a:rPr lang="en-US" sz="2400" dirty="0" smtClean="0"/>
              <a:t> will eventually be needed in Friendswood to mitigate traffic pressure on FM 518/528 and in other areas of the City</a:t>
            </a:r>
          </a:p>
          <a:p>
            <a:pPr>
              <a:buNone/>
            </a:pPr>
            <a:endParaRPr lang="en-US" sz="2400" dirty="0" smtClean="0"/>
          </a:p>
          <a:p>
            <a:r>
              <a:rPr lang="en-US" sz="2400" dirty="0" smtClean="0"/>
              <a:t>Pursue extension of eastbound left turn storage lane on FM 518 at FM 2351 to maximum allowable length with TXDoT</a:t>
            </a:r>
          </a:p>
        </p:txBody>
      </p:sp>
      <p:sp>
        <p:nvSpPr>
          <p:cNvPr id="3" name="Title 2"/>
          <p:cNvSpPr>
            <a:spLocks noGrp="1"/>
          </p:cNvSpPr>
          <p:nvPr>
            <p:ph type="title"/>
          </p:nvPr>
        </p:nvSpPr>
        <p:spPr>
          <a:xfrm>
            <a:off x="444500" y="93028"/>
            <a:ext cx="8229600" cy="792162"/>
          </a:xfrm>
        </p:spPr>
        <p:txBody>
          <a:bodyPr>
            <a:noAutofit/>
          </a:bodyPr>
          <a:lstStyle/>
          <a:p>
            <a:pPr algn="ctr"/>
            <a:r>
              <a:rPr lang="en-US" dirty="0" smtClean="0"/>
              <a:t>Streets: Major Thoroughfares</a:t>
            </a:r>
            <a:endParaRPr lang="en-US" dirty="0"/>
          </a:p>
        </p:txBody>
      </p:sp>
      <p:sp>
        <p:nvSpPr>
          <p:cNvPr id="7" name="Slide Number Placeholder 6"/>
          <p:cNvSpPr>
            <a:spLocks noGrp="1"/>
          </p:cNvSpPr>
          <p:nvPr>
            <p:ph type="sldNum" sz="quarter" idx="12"/>
          </p:nvPr>
        </p:nvSpPr>
        <p:spPr>
          <a:xfrm>
            <a:off x="4533900" y="6221730"/>
            <a:ext cx="365760" cy="365125"/>
          </a:xfrm>
        </p:spPr>
        <p:txBody>
          <a:bodyPr/>
          <a:lstStyle/>
          <a:p>
            <a:pPr algn="ctr"/>
            <a:fld id="{CC26900F-46F1-418E-89E6-3E447D078D57}" type="slidenum">
              <a:rPr lang="en-US" sz="1600" smtClean="0"/>
              <a:pPr algn="ctr"/>
              <a:t>11</a:t>
            </a:fld>
            <a:endParaRPr lang="en-US" sz="1600" dirty="0"/>
          </a:p>
        </p:txBody>
      </p:sp>
      <p:pic>
        <p:nvPicPr>
          <p:cNvPr id="9" name="Picture 8" descr="logoTop[1].png"/>
          <p:cNvPicPr>
            <a:picLocks noChangeAspect="1"/>
          </p:cNvPicPr>
          <p:nvPr/>
        </p:nvPicPr>
        <p:blipFill>
          <a:blip r:embed="rId2" cstate="print"/>
          <a:stretch>
            <a:fillRect/>
          </a:stretch>
        </p:blipFill>
        <p:spPr>
          <a:xfrm>
            <a:off x="4419600" y="5481320"/>
            <a:ext cx="4428929" cy="1219200"/>
          </a:xfrm>
          <a:prstGeom prst="rect">
            <a:avLst/>
          </a:prstGeom>
        </p:spPr>
      </p:pic>
    </p:spTree>
    <p:extLst>
      <p:ext uri="{BB962C8B-B14F-4D97-AF65-F5344CB8AC3E}">
        <p14:creationId xmlns:p14="http://schemas.microsoft.com/office/powerpoint/2010/main" val="23548554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698500"/>
            <a:ext cx="8229600" cy="5435600"/>
          </a:xfrm>
        </p:spPr>
        <p:txBody>
          <a:bodyPr>
            <a:noAutofit/>
          </a:bodyPr>
          <a:lstStyle/>
          <a:p>
            <a:pPr marL="0" lvl="1" indent="0">
              <a:spcAft>
                <a:spcPts val="600"/>
              </a:spcAft>
              <a:buSzPct val="68000"/>
              <a:buNone/>
            </a:pPr>
            <a:endParaRPr lang="en-US" sz="2400" b="1" dirty="0" smtClean="0"/>
          </a:p>
          <a:p>
            <a:pPr marL="0" lvl="1" indent="0">
              <a:spcAft>
                <a:spcPts val="600"/>
              </a:spcAft>
              <a:buSzPct val="68000"/>
              <a:buNone/>
            </a:pPr>
            <a:r>
              <a:rPr lang="en-US" sz="2400" dirty="0" smtClean="0"/>
              <a:t>The Streets &amp; Drainage Subgroup is not recommending any immediate Drainage Improvement Funding Package for Friendswood at this time.</a:t>
            </a:r>
          </a:p>
          <a:p>
            <a:pPr marL="0" lvl="1" indent="0">
              <a:spcBef>
                <a:spcPts val="400"/>
              </a:spcBef>
              <a:spcAft>
                <a:spcPts val="600"/>
              </a:spcAft>
              <a:buSzPct val="68000"/>
              <a:buNone/>
            </a:pPr>
            <a:endParaRPr lang="en-US" sz="2400" dirty="0" smtClean="0"/>
          </a:p>
          <a:p>
            <a:pPr marL="292100" indent="-182563">
              <a:spcAft>
                <a:spcPts val="300"/>
              </a:spcAft>
              <a:buFont typeface="Wingdings" pitchFamily="2" charset="2"/>
              <a:buChar char="§"/>
            </a:pPr>
            <a:endParaRPr lang="en-US" sz="1600" b="1" dirty="0" smtClean="0"/>
          </a:p>
        </p:txBody>
      </p:sp>
      <p:sp>
        <p:nvSpPr>
          <p:cNvPr id="3" name="Title 2"/>
          <p:cNvSpPr>
            <a:spLocks noGrp="1"/>
          </p:cNvSpPr>
          <p:nvPr>
            <p:ph type="title"/>
          </p:nvPr>
        </p:nvSpPr>
        <p:spPr>
          <a:xfrm>
            <a:off x="457200" y="18640"/>
            <a:ext cx="8229600" cy="792162"/>
          </a:xfrm>
        </p:spPr>
        <p:txBody>
          <a:bodyPr>
            <a:noAutofit/>
          </a:bodyPr>
          <a:lstStyle/>
          <a:p>
            <a:pPr algn="ctr"/>
            <a:r>
              <a:rPr lang="en-US" dirty="0" smtClean="0"/>
              <a:t>Friendswood Drainage</a:t>
            </a:r>
            <a:endParaRPr lang="en-US" dirty="0"/>
          </a:p>
        </p:txBody>
      </p:sp>
      <p:pic>
        <p:nvPicPr>
          <p:cNvPr id="9" name="Picture 8" descr="logoTop[1].png"/>
          <p:cNvPicPr>
            <a:picLocks noChangeAspect="1"/>
          </p:cNvPicPr>
          <p:nvPr/>
        </p:nvPicPr>
        <p:blipFill>
          <a:blip r:embed="rId2" cstate="print"/>
          <a:stretch>
            <a:fillRect/>
          </a:stretch>
        </p:blipFill>
        <p:spPr>
          <a:xfrm>
            <a:off x="4495800" y="5626100"/>
            <a:ext cx="4428929" cy="1219200"/>
          </a:xfrm>
          <a:prstGeom prst="rect">
            <a:avLst/>
          </a:prstGeom>
        </p:spPr>
      </p:pic>
    </p:spTree>
    <p:extLst>
      <p:ext uri="{BB962C8B-B14F-4D97-AF65-F5344CB8AC3E}">
        <p14:creationId xmlns:p14="http://schemas.microsoft.com/office/powerpoint/2010/main" val="35398583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6700" y="1130300"/>
            <a:ext cx="8534400" cy="4800600"/>
          </a:xfrm>
        </p:spPr>
        <p:txBody>
          <a:bodyPr>
            <a:noAutofit/>
          </a:bodyPr>
          <a:lstStyle/>
          <a:p>
            <a:pPr marL="452628" indent="-342900">
              <a:spcAft>
                <a:spcPts val="1200"/>
              </a:spcAft>
              <a:buClrTx/>
              <a:buSzPct val="100000"/>
              <a:buFont typeface="+mj-lt"/>
              <a:buAutoNum type="arabicPeriod"/>
            </a:pPr>
            <a:r>
              <a:rPr lang="en-US" sz="1800" b="1" dirty="0" smtClean="0"/>
              <a:t>Acquire funding now to proceed with the $7.638M Friendswood Street Rehabilitation Package recommended</a:t>
            </a:r>
          </a:p>
          <a:p>
            <a:pPr marL="452628" indent="-342900">
              <a:spcAft>
                <a:spcPts val="1200"/>
              </a:spcAft>
              <a:buClrTx/>
              <a:buSzPct val="100000"/>
              <a:buFont typeface="+mj-lt"/>
              <a:buAutoNum type="arabicPeriod"/>
            </a:pPr>
            <a:r>
              <a:rPr lang="en-US" sz="1800" b="1" dirty="0" smtClean="0"/>
              <a:t>Evaluate $5.702M in deferred Friendswood Street Rehabilitation Projects as future Capital Improvements</a:t>
            </a:r>
          </a:p>
          <a:p>
            <a:pPr marL="452628" indent="-342900">
              <a:spcAft>
                <a:spcPts val="1200"/>
              </a:spcAft>
              <a:buClrTx/>
              <a:buSzPct val="100000"/>
              <a:buFont typeface="+mj-lt"/>
              <a:buAutoNum type="arabicPeriod"/>
            </a:pPr>
            <a:r>
              <a:rPr lang="en-US" sz="1800" b="1" dirty="0" smtClean="0"/>
              <a:t>Adjust Friendswood Streets O&amp;M budget in the future, as required to support the growing scope of maintenance work on Friendswood roadways and pavement infrastructure in the City</a:t>
            </a:r>
          </a:p>
          <a:p>
            <a:pPr marL="452628" indent="-342900">
              <a:spcAft>
                <a:spcPts val="1200"/>
              </a:spcAft>
              <a:buClrTx/>
              <a:buSzPct val="100000"/>
              <a:buFont typeface="+mj-lt"/>
              <a:buAutoNum type="arabicPeriod"/>
            </a:pPr>
            <a:r>
              <a:rPr lang="en-US" sz="1800" b="1" dirty="0" smtClean="0"/>
              <a:t>Increase Friendswood drainage funding in the future, as required to support unfunded drainage improvements and growing drainage infrastructure in the City. </a:t>
            </a:r>
          </a:p>
          <a:p>
            <a:pPr marL="452628" indent="-342900">
              <a:spcAft>
                <a:spcPts val="1200"/>
              </a:spcAft>
              <a:buClrTx/>
              <a:buSzPct val="100000"/>
              <a:buFont typeface="+mj-lt"/>
              <a:buAutoNum type="arabicPeriod"/>
            </a:pPr>
            <a:r>
              <a:rPr lang="en-US" sz="1800" b="1" dirty="0" smtClean="0"/>
              <a:t>Pursue major thoroughfare improvements in the City (e.g., Brittany Bay Boulevard), as needed to mitigate traffic pressure at the appropriate time and when external funds &amp; easements can be secured</a:t>
            </a:r>
          </a:p>
        </p:txBody>
      </p:sp>
      <p:sp>
        <p:nvSpPr>
          <p:cNvPr id="3" name="Title 2"/>
          <p:cNvSpPr>
            <a:spLocks noGrp="1"/>
          </p:cNvSpPr>
          <p:nvPr>
            <p:ph type="title"/>
          </p:nvPr>
        </p:nvSpPr>
        <p:spPr>
          <a:xfrm>
            <a:off x="457200" y="181928"/>
            <a:ext cx="8229600" cy="792162"/>
          </a:xfrm>
        </p:spPr>
        <p:txBody>
          <a:bodyPr>
            <a:noAutofit/>
          </a:bodyPr>
          <a:lstStyle/>
          <a:p>
            <a:pPr algn="ctr"/>
            <a:r>
              <a:rPr lang="en-US" sz="2400" dirty="0" smtClean="0"/>
              <a:t>Streets &amp; Drainage Subgroup</a:t>
            </a:r>
            <a:br>
              <a:rPr lang="en-US" sz="2400" dirty="0" smtClean="0"/>
            </a:br>
            <a:r>
              <a:rPr lang="en-US" sz="2400" dirty="0" smtClean="0"/>
              <a:t>Recommendation Summary</a:t>
            </a:r>
            <a:endParaRPr lang="en-US" sz="2400" dirty="0"/>
          </a:p>
        </p:txBody>
      </p:sp>
      <p:pic>
        <p:nvPicPr>
          <p:cNvPr id="6" name="Picture 5" descr="logoTop[1].png"/>
          <p:cNvPicPr>
            <a:picLocks noChangeAspect="1"/>
          </p:cNvPicPr>
          <p:nvPr/>
        </p:nvPicPr>
        <p:blipFill>
          <a:blip r:embed="rId3" cstate="print"/>
          <a:stretch>
            <a:fillRect/>
          </a:stretch>
        </p:blipFill>
        <p:spPr>
          <a:xfrm>
            <a:off x="4419600" y="5613400"/>
            <a:ext cx="4428929" cy="1219200"/>
          </a:xfrm>
          <a:prstGeom prst="rect">
            <a:avLst/>
          </a:prstGeom>
        </p:spPr>
      </p:pic>
    </p:spTree>
    <p:extLst>
      <p:ext uri="{BB962C8B-B14F-4D97-AF65-F5344CB8AC3E}">
        <p14:creationId xmlns:p14="http://schemas.microsoft.com/office/powerpoint/2010/main" val="23548554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dirty="0" smtClean="0"/>
              <a:t>Recommendations </a:t>
            </a:r>
            <a:endParaRPr lang="en-US" dirty="0"/>
          </a:p>
        </p:txBody>
      </p:sp>
      <p:pic>
        <p:nvPicPr>
          <p:cNvPr id="5" name="Picture 4" descr="logoTop[1].png"/>
          <p:cNvPicPr>
            <a:picLocks noChangeAspect="1"/>
          </p:cNvPicPr>
          <p:nvPr/>
        </p:nvPicPr>
        <p:blipFill>
          <a:blip r:embed="rId2" cstate="print"/>
          <a:stretch>
            <a:fillRect/>
          </a:stretch>
        </p:blipFill>
        <p:spPr>
          <a:xfrm>
            <a:off x="4572000" y="5455920"/>
            <a:ext cx="4428929" cy="1219200"/>
          </a:xfrm>
          <a:prstGeom prst="rect">
            <a:avLst/>
          </a:prstGeom>
        </p:spPr>
      </p:pic>
      <p:sp>
        <p:nvSpPr>
          <p:cNvPr id="2" name="Content Placeholder 1"/>
          <p:cNvSpPr>
            <a:spLocks noGrp="1"/>
          </p:cNvSpPr>
          <p:nvPr>
            <p:ph idx="1"/>
          </p:nvPr>
        </p:nvSpPr>
        <p:spPr/>
        <p:txBody>
          <a:bodyPr/>
          <a:lstStyle/>
          <a:p>
            <a:endParaRPr lang="en-US" dirty="0"/>
          </a:p>
        </p:txBody>
      </p:sp>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199" y="1447800"/>
            <a:ext cx="8229601" cy="4008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38300" y="2514600"/>
            <a:ext cx="5715000" cy="1354217"/>
          </a:xfrm>
          <a:prstGeom prst="rect">
            <a:avLst/>
          </a:prstGeom>
          <a:noFill/>
        </p:spPr>
        <p:txBody>
          <a:bodyPr wrap="square" rtlCol="0">
            <a:spAutoFit/>
          </a:bodyPr>
          <a:lstStyle/>
          <a:p>
            <a:pPr algn="ctr"/>
            <a:r>
              <a:rPr lang="en-US" sz="4100" dirty="0" smtClean="0"/>
              <a:t>Parks &amp; Recreation</a:t>
            </a:r>
          </a:p>
          <a:p>
            <a:endParaRPr lang="en-US" sz="4100" dirty="0"/>
          </a:p>
        </p:txBody>
      </p:sp>
      <p:pic>
        <p:nvPicPr>
          <p:cNvPr id="4" name="Picture 3" descr="logoTop[1].png"/>
          <p:cNvPicPr>
            <a:picLocks noChangeAspect="1"/>
          </p:cNvPicPr>
          <p:nvPr/>
        </p:nvPicPr>
        <p:blipFill>
          <a:blip r:embed="rId2" cstate="print"/>
          <a:stretch>
            <a:fillRect/>
          </a:stretch>
        </p:blipFill>
        <p:spPr>
          <a:xfrm>
            <a:off x="4495800" y="5455920"/>
            <a:ext cx="4428929" cy="12192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1143000"/>
          </a:xfrm>
        </p:spPr>
        <p:txBody>
          <a:bodyPr>
            <a:noAutofit/>
          </a:bodyPr>
          <a:lstStyle/>
          <a:p>
            <a:pPr algn="ctr"/>
            <a:r>
              <a:rPr lang="en-US" dirty="0"/>
              <a:t>Parks &amp; Recreation</a:t>
            </a:r>
            <a:br>
              <a:rPr lang="en-US" dirty="0"/>
            </a:br>
            <a:endParaRPr lang="en-US" dirty="0"/>
          </a:p>
        </p:txBody>
      </p:sp>
      <p:sp>
        <p:nvSpPr>
          <p:cNvPr id="3" name="Content Placeholder 2"/>
          <p:cNvSpPr>
            <a:spLocks noGrp="1"/>
          </p:cNvSpPr>
          <p:nvPr>
            <p:ph idx="1"/>
          </p:nvPr>
        </p:nvSpPr>
        <p:spPr>
          <a:xfrm>
            <a:off x="304800" y="2819400"/>
            <a:ext cx="8229600" cy="3124200"/>
          </a:xfrm>
        </p:spPr>
        <p:txBody>
          <a:bodyPr/>
          <a:lstStyle/>
          <a:p>
            <a:r>
              <a:rPr lang="en-US" dirty="0" smtClean="0"/>
              <a:t>Develop more park facilities and programs</a:t>
            </a:r>
          </a:p>
          <a:p>
            <a:r>
              <a:rPr lang="en-US" dirty="0" smtClean="0"/>
              <a:t>Develop more neighborhood parks</a:t>
            </a:r>
          </a:p>
          <a:p>
            <a:r>
              <a:rPr lang="en-US" dirty="0" smtClean="0"/>
              <a:t>Develop more hike and bike trails</a:t>
            </a:r>
          </a:p>
          <a:p>
            <a:r>
              <a:rPr lang="en-US" dirty="0" smtClean="0"/>
              <a:t>Building larger community parks</a:t>
            </a:r>
          </a:p>
          <a:p>
            <a:r>
              <a:rPr lang="en-US" dirty="0" smtClean="0"/>
              <a:t>More open space</a:t>
            </a:r>
            <a:endParaRPr lang="en-US" dirty="0"/>
          </a:p>
        </p:txBody>
      </p:sp>
      <p:pic>
        <p:nvPicPr>
          <p:cNvPr id="4" name="Picture 3" descr="logoTop[1].png"/>
          <p:cNvPicPr>
            <a:picLocks noChangeAspect="1"/>
          </p:cNvPicPr>
          <p:nvPr/>
        </p:nvPicPr>
        <p:blipFill>
          <a:blip r:embed="rId3" cstate="print"/>
          <a:stretch>
            <a:fillRect/>
          </a:stretch>
        </p:blipFill>
        <p:spPr>
          <a:xfrm>
            <a:off x="4632129" y="5417820"/>
            <a:ext cx="4428929" cy="1219200"/>
          </a:xfrm>
          <a:prstGeom prst="rect">
            <a:avLst/>
          </a:prstGeom>
        </p:spPr>
      </p:pic>
      <p:sp>
        <p:nvSpPr>
          <p:cNvPr id="5" name="TextBox 4"/>
          <p:cNvSpPr txBox="1"/>
          <p:nvPr/>
        </p:nvSpPr>
        <p:spPr>
          <a:xfrm>
            <a:off x="317500" y="2133600"/>
            <a:ext cx="8756258" cy="430887"/>
          </a:xfrm>
          <a:prstGeom prst="rect">
            <a:avLst/>
          </a:prstGeom>
          <a:noFill/>
        </p:spPr>
        <p:txBody>
          <a:bodyPr wrap="square" rtlCol="0">
            <a:spAutoFit/>
          </a:bodyPr>
          <a:lstStyle/>
          <a:p>
            <a:pPr algn="ctr"/>
            <a:r>
              <a:rPr lang="en-US" sz="2200" b="1" dirty="0" smtClean="0"/>
              <a:t>Top  </a:t>
            </a:r>
            <a:r>
              <a:rPr lang="en-US" sz="2200" b="1" dirty="0"/>
              <a:t>5 requests from 2009 survey of Friendswood </a:t>
            </a:r>
            <a:r>
              <a:rPr lang="en-US" sz="2200" b="1" dirty="0" smtClean="0"/>
              <a:t>Citizens</a:t>
            </a:r>
            <a:endParaRPr lang="en-US" sz="2200" b="1" dirty="0"/>
          </a:p>
        </p:txBody>
      </p:sp>
    </p:spTree>
    <p:extLst>
      <p:ext uri="{BB962C8B-B14F-4D97-AF65-F5344CB8AC3E}">
        <p14:creationId xmlns:p14="http://schemas.microsoft.com/office/powerpoint/2010/main" val="24554575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6400" y="1828800"/>
            <a:ext cx="8305800" cy="3693319"/>
          </a:xfrm>
          <a:prstGeom prst="rect">
            <a:avLst/>
          </a:prstGeom>
          <a:noFill/>
        </p:spPr>
        <p:txBody>
          <a:bodyPr wrap="square" rtlCol="0">
            <a:spAutoFit/>
          </a:bodyPr>
          <a:lstStyle/>
          <a:p>
            <a:endParaRPr lang="en-US" dirty="0" smtClean="0">
              <a:latin typeface="+mj-lt"/>
            </a:endParaRPr>
          </a:p>
          <a:p>
            <a:r>
              <a:rPr lang="en-US" sz="2100" dirty="0" smtClean="0">
                <a:latin typeface="+mj-lt"/>
              </a:rPr>
              <a:t>Land Acquisition </a:t>
            </a:r>
          </a:p>
          <a:p>
            <a:r>
              <a:rPr lang="en-US" sz="2100" dirty="0">
                <a:latin typeface="+mj-lt"/>
                <a:cs typeface="Consolas" pitchFamily="49" charset="0"/>
              </a:rPr>
              <a:t>	</a:t>
            </a:r>
            <a:r>
              <a:rPr lang="en-US" sz="1500" dirty="0" smtClean="0">
                <a:latin typeface="+mj-lt"/>
                <a:cs typeface="Consolas" pitchFamily="49" charset="0"/>
              </a:rPr>
              <a:t>Mini Parks, Neighborhood park, greenways, nature parks, 	sports parks</a:t>
            </a:r>
          </a:p>
          <a:p>
            <a:endParaRPr lang="en-US" sz="2100" dirty="0" smtClean="0">
              <a:latin typeface="+mj-lt"/>
            </a:endParaRPr>
          </a:p>
          <a:p>
            <a:r>
              <a:rPr lang="en-US" sz="2100" dirty="0" smtClean="0">
                <a:latin typeface="+mj-lt"/>
              </a:rPr>
              <a:t>Expansion of Parks</a:t>
            </a:r>
          </a:p>
          <a:p>
            <a:r>
              <a:rPr lang="en-US" sz="1500" dirty="0">
                <a:latin typeface="+mj-lt"/>
              </a:rPr>
              <a:t>	</a:t>
            </a:r>
            <a:r>
              <a:rPr lang="en-US" sz="1500" dirty="0" smtClean="0">
                <a:latin typeface="+mj-lt"/>
              </a:rPr>
              <a:t>Sports Parks, Stevenson Park</a:t>
            </a:r>
          </a:p>
          <a:p>
            <a:endParaRPr lang="en-US" sz="2100" dirty="0" smtClean="0">
              <a:latin typeface="+mj-lt"/>
            </a:endParaRPr>
          </a:p>
          <a:p>
            <a:r>
              <a:rPr lang="en-US" sz="2100" dirty="0" smtClean="0">
                <a:latin typeface="+mj-lt"/>
              </a:rPr>
              <a:t>Lake Friendswood </a:t>
            </a:r>
          </a:p>
          <a:p>
            <a:endParaRPr lang="en-US" sz="2100" dirty="0">
              <a:latin typeface="+mj-lt"/>
            </a:endParaRPr>
          </a:p>
          <a:p>
            <a:r>
              <a:rPr lang="en-US" sz="2100" dirty="0" smtClean="0">
                <a:latin typeface="+mj-lt"/>
              </a:rPr>
              <a:t>Park Improvements</a:t>
            </a:r>
          </a:p>
          <a:p>
            <a:r>
              <a:rPr lang="en-US" sz="1500" dirty="0">
                <a:latin typeface="+mj-lt"/>
              </a:rPr>
              <a:t>	</a:t>
            </a:r>
            <a:r>
              <a:rPr lang="en-US" sz="1500" dirty="0" smtClean="0">
                <a:latin typeface="+mj-lt"/>
              </a:rPr>
              <a:t>Stevenson Park, 1776, Imperial Estates, Sports Park, Centennial Park</a:t>
            </a:r>
          </a:p>
          <a:p>
            <a:endParaRPr lang="en-US" dirty="0">
              <a:latin typeface="+mj-lt"/>
            </a:endParaRPr>
          </a:p>
        </p:txBody>
      </p:sp>
      <p:pic>
        <p:nvPicPr>
          <p:cNvPr id="3" name="Picture 2" descr="logoTop[1].png"/>
          <p:cNvPicPr>
            <a:picLocks noChangeAspect="1"/>
          </p:cNvPicPr>
          <p:nvPr/>
        </p:nvPicPr>
        <p:blipFill>
          <a:blip r:embed="rId2" cstate="print"/>
          <a:stretch>
            <a:fillRect/>
          </a:stretch>
        </p:blipFill>
        <p:spPr>
          <a:xfrm>
            <a:off x="4457700" y="5455920"/>
            <a:ext cx="4428929" cy="1219200"/>
          </a:xfrm>
          <a:prstGeom prst="rect">
            <a:avLst/>
          </a:prstGeom>
        </p:spPr>
      </p:pic>
      <p:sp>
        <p:nvSpPr>
          <p:cNvPr id="4" name="TextBox 3"/>
          <p:cNvSpPr txBox="1"/>
          <p:nvPr/>
        </p:nvSpPr>
        <p:spPr>
          <a:xfrm>
            <a:off x="381000" y="304800"/>
            <a:ext cx="8305800" cy="723275"/>
          </a:xfrm>
          <a:prstGeom prst="rect">
            <a:avLst/>
          </a:prstGeom>
          <a:noFill/>
        </p:spPr>
        <p:txBody>
          <a:bodyPr wrap="square" rtlCol="0">
            <a:spAutoFit/>
          </a:bodyPr>
          <a:lstStyle/>
          <a:p>
            <a:pPr algn="ctr"/>
            <a:r>
              <a:rPr lang="en-US" sz="4100" dirty="0">
                <a:latin typeface="+mj-lt"/>
              </a:rPr>
              <a:t>Parks &amp; </a:t>
            </a:r>
            <a:r>
              <a:rPr lang="en-US" sz="4100" dirty="0" smtClean="0">
                <a:latin typeface="+mj-lt"/>
              </a:rPr>
              <a:t>Recreation</a:t>
            </a:r>
            <a:endParaRPr lang="en-US" sz="4100" dirty="0">
              <a:latin typeface="+mj-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6700" y="1130300"/>
            <a:ext cx="8534400" cy="4800600"/>
          </a:xfrm>
        </p:spPr>
        <p:txBody>
          <a:bodyPr>
            <a:noAutofit/>
          </a:bodyPr>
          <a:lstStyle/>
          <a:p>
            <a:pPr marL="452628" indent="-342900">
              <a:spcAft>
                <a:spcPts val="1200"/>
              </a:spcAft>
              <a:buClrTx/>
              <a:buSzPct val="100000"/>
              <a:buFont typeface="+mj-lt"/>
              <a:buAutoNum type="arabicPeriod"/>
            </a:pPr>
            <a:r>
              <a:rPr lang="en-US" sz="2500" b="1" dirty="0" smtClean="0"/>
              <a:t>Acquire new park land to increase the number of acres per resident to be closer to the recommended average for a city our size. </a:t>
            </a:r>
          </a:p>
          <a:p>
            <a:pPr marL="452628" indent="-342900">
              <a:spcAft>
                <a:spcPts val="1200"/>
              </a:spcAft>
              <a:buClrTx/>
              <a:buSzPct val="100000"/>
              <a:buFont typeface="+mj-lt"/>
              <a:buAutoNum type="arabicPeriod"/>
            </a:pPr>
            <a:r>
              <a:rPr lang="en-US" sz="2500" b="1" dirty="0" smtClean="0"/>
              <a:t>Expand the existing parks with additional land. </a:t>
            </a:r>
          </a:p>
          <a:p>
            <a:pPr marL="452628" indent="-342900">
              <a:spcAft>
                <a:spcPts val="1200"/>
              </a:spcAft>
              <a:buClrTx/>
              <a:buSzPct val="100000"/>
              <a:buFont typeface="+mj-lt"/>
              <a:buAutoNum type="arabicPeriod"/>
            </a:pPr>
            <a:r>
              <a:rPr lang="en-US" sz="2500" b="1" dirty="0" smtClean="0"/>
              <a:t>Improve the </a:t>
            </a:r>
            <a:r>
              <a:rPr lang="en-US" sz="2500" b="1" dirty="0"/>
              <a:t>existing parks with new amenities for all ages from the kids to the over 65 </a:t>
            </a:r>
            <a:r>
              <a:rPr lang="en-US" sz="2500" b="1" dirty="0" smtClean="0"/>
              <a:t>generation.</a:t>
            </a:r>
          </a:p>
          <a:p>
            <a:pPr marL="452628" indent="-342900">
              <a:spcAft>
                <a:spcPts val="1200"/>
              </a:spcAft>
              <a:buClrTx/>
              <a:buSzPct val="100000"/>
              <a:buFont typeface="+mj-lt"/>
              <a:buAutoNum type="arabicPeriod"/>
            </a:pPr>
            <a:r>
              <a:rPr lang="en-US" sz="2500" b="1" dirty="0" smtClean="0"/>
              <a:t>Open and make accessible Lake Friendswood</a:t>
            </a:r>
          </a:p>
        </p:txBody>
      </p:sp>
      <p:sp>
        <p:nvSpPr>
          <p:cNvPr id="3" name="Title 2"/>
          <p:cNvSpPr>
            <a:spLocks noGrp="1"/>
          </p:cNvSpPr>
          <p:nvPr>
            <p:ph type="title"/>
          </p:nvPr>
        </p:nvSpPr>
        <p:spPr>
          <a:xfrm>
            <a:off x="457200" y="181928"/>
            <a:ext cx="8229600" cy="792162"/>
          </a:xfrm>
        </p:spPr>
        <p:txBody>
          <a:bodyPr>
            <a:noAutofit/>
          </a:bodyPr>
          <a:lstStyle/>
          <a:p>
            <a:pPr algn="ctr"/>
            <a:r>
              <a:rPr lang="en-US" sz="2400" dirty="0" smtClean="0"/>
              <a:t>Parks &amp; Recreation Subgroup</a:t>
            </a:r>
            <a:br>
              <a:rPr lang="en-US" sz="2400" dirty="0" smtClean="0"/>
            </a:br>
            <a:r>
              <a:rPr lang="en-US" sz="2400" dirty="0" smtClean="0"/>
              <a:t>Recommendation Summary</a:t>
            </a:r>
            <a:endParaRPr lang="en-US" sz="2400" dirty="0"/>
          </a:p>
        </p:txBody>
      </p:sp>
      <p:pic>
        <p:nvPicPr>
          <p:cNvPr id="6" name="Picture 5" descr="logoTop[1].png"/>
          <p:cNvPicPr>
            <a:picLocks noChangeAspect="1"/>
          </p:cNvPicPr>
          <p:nvPr/>
        </p:nvPicPr>
        <p:blipFill>
          <a:blip r:embed="rId3" cstate="print"/>
          <a:stretch>
            <a:fillRect/>
          </a:stretch>
        </p:blipFill>
        <p:spPr>
          <a:xfrm>
            <a:off x="4419600" y="5613400"/>
            <a:ext cx="4428929" cy="1219200"/>
          </a:xfrm>
          <a:prstGeom prst="rect">
            <a:avLst/>
          </a:prstGeom>
        </p:spPr>
      </p:pic>
    </p:spTree>
    <p:extLst>
      <p:ext uri="{BB962C8B-B14F-4D97-AF65-F5344CB8AC3E}">
        <p14:creationId xmlns:p14="http://schemas.microsoft.com/office/powerpoint/2010/main" val="40643957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200" dirty="0" smtClean="0"/>
              <a:t>Parks &amp; Recreation Recommendations</a:t>
            </a:r>
            <a:endParaRPr lang="en-US" sz="3200" dirty="0"/>
          </a:p>
        </p:txBody>
      </p:sp>
      <p:pic>
        <p:nvPicPr>
          <p:cNvPr id="5" name="Picture 4" descr="logoTop[1].png"/>
          <p:cNvPicPr>
            <a:picLocks noChangeAspect="1"/>
          </p:cNvPicPr>
          <p:nvPr/>
        </p:nvPicPr>
        <p:blipFill>
          <a:blip r:embed="rId2" cstate="print"/>
          <a:stretch>
            <a:fillRect/>
          </a:stretch>
        </p:blipFill>
        <p:spPr>
          <a:xfrm>
            <a:off x="4419600" y="5455920"/>
            <a:ext cx="4428929" cy="1219200"/>
          </a:xfrm>
          <a:prstGeom prst="rect">
            <a:avLst/>
          </a:prstGeom>
        </p:spPr>
      </p:pic>
      <p:sp>
        <p:nvSpPr>
          <p:cNvPr id="2" name="Content Placeholder 1"/>
          <p:cNvSpPr>
            <a:spLocks noGrp="1"/>
          </p:cNvSpPr>
          <p:nvPr>
            <p:ph idx="1"/>
          </p:nvPr>
        </p:nvSpPr>
        <p:spPr/>
        <p:txBody>
          <a:bodyPr/>
          <a:lstStyle/>
          <a:p>
            <a:endParaRPr lang="en-US"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017" y="1447800"/>
            <a:ext cx="8252783" cy="4008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Introductions and Opening Remarks</a:t>
            </a:r>
          </a:p>
          <a:p>
            <a:r>
              <a:rPr lang="en-US" dirty="0" smtClean="0"/>
              <a:t>Presentations by Group Chairs</a:t>
            </a:r>
          </a:p>
          <a:p>
            <a:pPr lvl="1"/>
            <a:r>
              <a:rPr lang="en-US" dirty="0" smtClean="0"/>
              <a:t>Streets and Drainage</a:t>
            </a:r>
          </a:p>
          <a:p>
            <a:pPr lvl="1"/>
            <a:r>
              <a:rPr lang="en-US" dirty="0" smtClean="0"/>
              <a:t>Parks and Recreation</a:t>
            </a:r>
          </a:p>
          <a:p>
            <a:pPr lvl="1"/>
            <a:r>
              <a:rPr lang="en-US" dirty="0" smtClean="0"/>
              <a:t>Facilities</a:t>
            </a:r>
          </a:p>
          <a:p>
            <a:pPr lvl="1"/>
            <a:r>
              <a:rPr lang="en-US" dirty="0" smtClean="0"/>
              <a:t>Finance</a:t>
            </a:r>
          </a:p>
          <a:p>
            <a:r>
              <a:rPr lang="en-US" dirty="0" smtClean="0"/>
              <a:t>Recommendations and Conclusions</a:t>
            </a:r>
          </a:p>
          <a:p>
            <a:pPr lvl="1">
              <a:buNone/>
            </a:pPr>
            <a:endParaRPr lang="en-US" dirty="0"/>
          </a:p>
        </p:txBody>
      </p:sp>
      <p:sp>
        <p:nvSpPr>
          <p:cNvPr id="3" name="Title 2"/>
          <p:cNvSpPr>
            <a:spLocks noGrp="1"/>
          </p:cNvSpPr>
          <p:nvPr>
            <p:ph type="title"/>
          </p:nvPr>
        </p:nvSpPr>
        <p:spPr/>
        <p:txBody>
          <a:bodyPr>
            <a:normAutofit/>
          </a:bodyPr>
          <a:lstStyle/>
          <a:p>
            <a:pPr algn="ctr"/>
            <a:r>
              <a:rPr lang="en-US" dirty="0" smtClean="0"/>
              <a:t>Agenda</a:t>
            </a:r>
            <a:endParaRPr lang="en-US" dirty="0"/>
          </a:p>
        </p:txBody>
      </p:sp>
      <p:pic>
        <p:nvPicPr>
          <p:cNvPr id="4" name="Picture 3" descr="logoTop[1].png"/>
          <p:cNvPicPr>
            <a:picLocks noChangeAspect="1"/>
          </p:cNvPicPr>
          <p:nvPr/>
        </p:nvPicPr>
        <p:blipFill>
          <a:blip r:embed="rId2" cstate="print"/>
          <a:stretch>
            <a:fillRect/>
          </a:stretch>
        </p:blipFill>
        <p:spPr>
          <a:xfrm>
            <a:off x="4419600" y="5455920"/>
            <a:ext cx="4428929" cy="121920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14600"/>
            <a:ext cx="8229600" cy="1143000"/>
          </a:xfrm>
        </p:spPr>
        <p:txBody>
          <a:bodyPr/>
          <a:lstStyle/>
          <a:p>
            <a:pPr algn="ctr"/>
            <a:r>
              <a:rPr lang="en-US" dirty="0" smtClean="0"/>
              <a:t>Facilities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idx="4294967295"/>
          </p:nvPr>
        </p:nvSpPr>
        <p:spPr bwMode="auto">
          <a:xfrm>
            <a:off x="381000" y="0"/>
            <a:ext cx="8228013" cy="1144588"/>
          </a:xfrm>
          <a:noFill/>
        </p:spPr>
        <p:txBody>
          <a:bodyPr lIns="0" tIns="35268" rIns="0" bIns="0"/>
          <a:lstStyle/>
          <a:p>
            <a:pPr algn="ctr" defTabSz="457200"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smtClean="0">
                <a:effectLst/>
              </a:rPr>
              <a:t>Friendswood Public Library</a:t>
            </a:r>
            <a:r>
              <a:rPr lang="en-US" smtClean="0">
                <a:effectLst/>
              </a:rPr>
              <a:t> </a:t>
            </a:r>
          </a:p>
        </p:txBody>
      </p:sp>
      <p:sp>
        <p:nvSpPr>
          <p:cNvPr id="40962" name="Rectangle 3"/>
          <p:cNvSpPr>
            <a:spLocks noGrp="1" noChangeArrowheads="1"/>
          </p:cNvSpPr>
          <p:nvPr>
            <p:ph type="subTitle" idx="4294967295"/>
          </p:nvPr>
        </p:nvSpPr>
        <p:spPr>
          <a:xfrm>
            <a:off x="457200" y="1143000"/>
            <a:ext cx="8228013" cy="5200650"/>
          </a:xfrm>
        </p:spPr>
        <p:txBody>
          <a:bodyPr lIns="0" tIns="25471" rIns="0" bIns="0" anchor="ctr"/>
          <a:lstStyle/>
          <a:p>
            <a:pPr marL="0" indent="0" defTabSz="457200" eaLnBrk="1" hangingPunct="1">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2000" dirty="0" smtClean="0">
                <a:ea typeface="SimSun"/>
                <a:cs typeface="SimSun"/>
              </a:rPr>
              <a:t>Mission Statement:</a:t>
            </a:r>
          </a:p>
          <a:p>
            <a:pPr marL="457200" lvl="1" indent="0" defTabSz="457200" eaLnBrk="1" hangingPunct="1">
              <a:buSzPct val="45000"/>
              <a:buFont typeface="Wingdings" pitchFamily="2" charset="2"/>
              <a:buChar char=""/>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600" dirty="0" smtClean="0">
                <a:ea typeface="SimSun"/>
                <a:cs typeface="SimSun"/>
              </a:rPr>
              <a:t> To engage, educate, entertain and empower every family member and business in our community </a:t>
            </a:r>
          </a:p>
          <a:p>
            <a:pPr marL="457200" lvl="1" indent="0" defTabSz="457200" eaLnBrk="1" hangingPunct="1">
              <a:buSzPct val="45000"/>
              <a:buFont typeface="Wingdings" pitchFamily="2" charset="2"/>
              <a:buChar char=""/>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600" dirty="0" smtClean="0">
                <a:ea typeface="SimSun"/>
                <a:cs typeface="SimSun"/>
              </a:rPr>
              <a:t> To be the foremost promoter of self-directed life-long learning </a:t>
            </a:r>
          </a:p>
          <a:p>
            <a:pPr marL="457200" lvl="1" indent="0" defTabSz="457200" eaLnBrk="1" hangingPunct="1">
              <a:buSzPct val="45000"/>
              <a:buFont typeface="Wingdings" pitchFamily="2" charset="2"/>
              <a:buChar char=""/>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600" dirty="0" smtClean="0">
                <a:ea typeface="SimSun"/>
                <a:cs typeface="SimSun"/>
              </a:rPr>
              <a:t> To be a vibrant library where people want to be</a:t>
            </a:r>
          </a:p>
          <a:p>
            <a:pPr marL="0" indent="0" defTabSz="457200" eaLnBrk="1" hangingPunct="1">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endParaRPr lang="en-US" sz="1600" dirty="0" smtClean="0">
              <a:ea typeface="SimSun"/>
              <a:cs typeface="SimSun"/>
            </a:endParaRPr>
          </a:p>
          <a:p>
            <a:pPr marL="0" indent="0" defTabSz="457200" eaLnBrk="1" hangingPunct="1">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2000" dirty="0" smtClean="0">
                <a:ea typeface="SimSun"/>
                <a:cs typeface="SimSun"/>
              </a:rPr>
              <a:t>In addition to lending books, audio books, CDs, and DVDs, the following community services are also provided: </a:t>
            </a:r>
          </a:p>
          <a:p>
            <a:pPr marL="457200" lvl="1" indent="0" defTabSz="457200" eaLnBrk="1" hangingPunct="1">
              <a:buSzPct val="45000"/>
              <a:buFont typeface="Wingdings" pitchFamily="2" charset="2"/>
              <a:buChar char=""/>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2100" dirty="0" smtClean="0">
                <a:ea typeface="SimSun"/>
                <a:cs typeface="SimSun"/>
              </a:rPr>
              <a:t> </a:t>
            </a:r>
            <a:r>
              <a:rPr lang="en-US" sz="1600" dirty="0" smtClean="0">
                <a:ea typeface="SimSun"/>
                <a:cs typeface="SimSun"/>
              </a:rPr>
              <a:t>Youth and Young Adult Services </a:t>
            </a:r>
          </a:p>
          <a:p>
            <a:pPr marL="457200" lvl="1" indent="0" defTabSz="457200" eaLnBrk="1" hangingPunct="1">
              <a:buClrTx/>
              <a:buSzPct val="45000"/>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600" dirty="0" smtClean="0">
                <a:ea typeface="SimSun"/>
                <a:cs typeface="SimSun"/>
              </a:rPr>
              <a:t>     -  Reading and craft programs, education programs, </a:t>
            </a:r>
          </a:p>
          <a:p>
            <a:pPr marL="457200" lvl="1" indent="0" defTabSz="457200" eaLnBrk="1" hangingPunct="1">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600" dirty="0" smtClean="0">
                <a:ea typeface="SimSun"/>
                <a:cs typeface="SimSun"/>
              </a:rPr>
              <a:t>         after school programs, Teen Advisory Group  </a:t>
            </a:r>
          </a:p>
          <a:p>
            <a:pPr marL="457200" lvl="1" indent="0" defTabSz="457200" eaLnBrk="1" hangingPunct="1">
              <a:buSzPct val="45000"/>
              <a:buFont typeface="Wingdings" pitchFamily="2" charset="2"/>
              <a:buChar char=""/>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600" dirty="0" smtClean="0">
                <a:ea typeface="SimSun"/>
                <a:cs typeface="SimSun"/>
              </a:rPr>
              <a:t> Adult Services </a:t>
            </a:r>
          </a:p>
          <a:p>
            <a:pPr marL="457200" lvl="1" indent="0" defTabSz="457200" eaLnBrk="1" hangingPunct="1">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600" dirty="0" smtClean="0">
                <a:ea typeface="SimSun"/>
                <a:cs typeface="SimSun"/>
              </a:rPr>
              <a:t>      - Classes (PC), Classic movie night, cultural/educational</a:t>
            </a:r>
          </a:p>
          <a:p>
            <a:pPr marL="457200" lvl="1" indent="0" defTabSz="457200" eaLnBrk="1" hangingPunct="1">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600" dirty="0" smtClean="0">
                <a:ea typeface="SimSun"/>
                <a:cs typeface="SimSun"/>
              </a:rPr>
              <a:t>        programs, reading programs   </a:t>
            </a:r>
          </a:p>
          <a:p>
            <a:pPr marL="457200" lvl="1" indent="0" defTabSz="457200" eaLnBrk="1" hangingPunct="1">
              <a:buSzPct val="45000"/>
              <a:buFont typeface="Wingdings" pitchFamily="2" charset="2"/>
              <a:buChar char=""/>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600" dirty="0" smtClean="0">
                <a:ea typeface="SimSun"/>
                <a:cs typeface="SimSun"/>
              </a:rPr>
              <a:t> New Resources </a:t>
            </a:r>
          </a:p>
          <a:p>
            <a:pPr marL="457200" lvl="1" indent="0" defTabSz="457200" eaLnBrk="1" hangingPunct="1">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600" dirty="0" smtClean="0">
                <a:ea typeface="SimSun"/>
                <a:cs typeface="SimSun"/>
              </a:rPr>
              <a:t>      -  </a:t>
            </a:r>
            <a:r>
              <a:rPr lang="en-US" sz="1600" dirty="0" err="1" smtClean="0">
                <a:ea typeface="SimSun"/>
                <a:cs typeface="SimSun"/>
              </a:rPr>
              <a:t>Wifi</a:t>
            </a:r>
            <a:r>
              <a:rPr lang="en-US" sz="1600" dirty="0" smtClean="0">
                <a:ea typeface="SimSun"/>
                <a:cs typeface="SimSun"/>
              </a:rPr>
              <a:t>/Internet access, PC/MS Office access</a:t>
            </a:r>
          </a:p>
        </p:txBody>
      </p:sp>
      <p:pic>
        <p:nvPicPr>
          <p:cNvPr id="40963" name="Picture 3" descr="logoTop[1].png"/>
          <p:cNvPicPr>
            <a:picLocks noChangeAspect="1"/>
          </p:cNvPicPr>
          <p:nvPr/>
        </p:nvPicPr>
        <p:blipFill>
          <a:blip r:embed="rId3" cstate="print"/>
          <a:srcRect/>
          <a:stretch>
            <a:fillRect/>
          </a:stretch>
        </p:blipFill>
        <p:spPr bwMode="auto">
          <a:xfrm>
            <a:off x="6142038" y="6026150"/>
            <a:ext cx="2895600" cy="796925"/>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Grp="1" noChangeArrowheads="1"/>
          </p:cNvSpPr>
          <p:nvPr>
            <p:ph type="title" idx="4294967295"/>
          </p:nvPr>
        </p:nvSpPr>
        <p:spPr bwMode="auto">
          <a:xfrm>
            <a:off x="457200" y="0"/>
            <a:ext cx="8228013" cy="1166813"/>
          </a:xfrm>
          <a:noFill/>
        </p:spPr>
        <p:txBody>
          <a:bodyPr lIns="0" tIns="35268" rIns="0" bIns="0"/>
          <a:lstStyle/>
          <a:p>
            <a:pPr algn="ctr" defTabSz="457200"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smtClean="0">
                <a:effectLst/>
              </a:rPr>
              <a:t>Friendswood Public Library</a:t>
            </a:r>
            <a:r>
              <a:rPr lang="en-US" smtClean="0">
                <a:effectLst/>
              </a:rPr>
              <a:t> </a:t>
            </a:r>
          </a:p>
        </p:txBody>
      </p:sp>
      <p:sp>
        <p:nvSpPr>
          <p:cNvPr id="5122" name="Rectangle 2"/>
          <p:cNvSpPr>
            <a:spLocks noGrp="1" noChangeArrowheads="1"/>
          </p:cNvSpPr>
          <p:nvPr>
            <p:ph type="subTitle" idx="4294967295"/>
          </p:nvPr>
        </p:nvSpPr>
        <p:spPr>
          <a:xfrm>
            <a:off x="381000" y="990600"/>
            <a:ext cx="7770813" cy="2903538"/>
          </a:xfrm>
        </p:spPr>
        <p:txBody>
          <a:bodyPr lIns="0" tIns="25471" rIns="0" bIns="0" anchor="ctr"/>
          <a:lstStyle/>
          <a:p>
            <a:pPr marL="342900" indent="-334963" algn="just"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dirty="0" smtClean="0">
              <a:ea typeface="SimSun"/>
              <a:cs typeface="SimSun"/>
            </a:endParaRPr>
          </a:p>
          <a:p>
            <a:pPr marL="342900" indent="-334963" algn="just"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dirty="0" smtClean="0">
                <a:ea typeface="SimSun"/>
                <a:cs typeface="SimSun"/>
              </a:rPr>
              <a:t>	</a:t>
            </a:r>
            <a:r>
              <a:rPr lang="en-US" sz="2300" dirty="0" smtClean="0">
                <a:ea typeface="SimSun"/>
                <a:cs typeface="SimSun"/>
              </a:rPr>
              <a:t>Library's current footprint (1994) and usable space (1997) </a:t>
            </a:r>
            <a:r>
              <a:rPr lang="en-US" sz="2300" dirty="0" smtClean="0">
                <a:effectLst>
                  <a:outerShdw blurRad="38100" dist="38100" dir="2700000" algn="tl">
                    <a:srgbClr val="C0C0C0"/>
                  </a:outerShdw>
                </a:effectLst>
                <a:ea typeface="SimSun"/>
                <a:cs typeface="SimSun"/>
              </a:rPr>
              <a:t>no longer meets the current and future demand for the resources and services provided</a:t>
            </a:r>
          </a:p>
          <a:p>
            <a:pPr marL="342900" indent="-334963" algn="just"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2300" dirty="0" smtClean="0">
              <a:effectLst>
                <a:outerShdw blurRad="38100" dist="38100" dir="2700000" algn="tl">
                  <a:srgbClr val="C0C0C0"/>
                </a:outerShdw>
              </a:effectLst>
              <a:ea typeface="SimSun"/>
              <a:cs typeface="SimSun"/>
            </a:endParaRPr>
          </a:p>
          <a:p>
            <a:pPr marL="342900" indent="-334963" algn="just"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300" dirty="0" smtClean="0">
                <a:effectLst>
                  <a:outerShdw blurRad="38100" dist="38100" dir="2700000" algn="tl">
                    <a:srgbClr val="C0C0C0"/>
                  </a:outerShdw>
                </a:effectLst>
                <a:ea typeface="SimSun"/>
                <a:cs typeface="SimSun"/>
              </a:rPr>
              <a:t>	1994 - 13,379 SF</a:t>
            </a:r>
          </a:p>
          <a:p>
            <a:pPr marL="342900" indent="-334963" algn="just"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300" dirty="0" smtClean="0">
                <a:effectLst>
                  <a:outerShdw blurRad="38100" dist="38100" dir="2700000" algn="tl">
                    <a:srgbClr val="C0C0C0"/>
                  </a:outerShdw>
                </a:effectLst>
                <a:ea typeface="SimSun"/>
                <a:cs typeface="SimSun"/>
              </a:rPr>
              <a:t>	1997 - 15,249 SF</a:t>
            </a:r>
          </a:p>
          <a:p>
            <a:pPr marL="342900" indent="-334963" algn="just"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700" dirty="0" smtClean="0">
              <a:solidFill>
                <a:srgbClr val="FF0000"/>
              </a:solidFill>
              <a:effectLst>
                <a:outerShdw blurRad="38100" dist="38100" dir="2700000" algn="tl">
                  <a:srgbClr val="C0C0C0"/>
                </a:outerShdw>
              </a:effectLst>
              <a:ea typeface="SimSun"/>
              <a:cs typeface="SimSun"/>
            </a:endParaRPr>
          </a:p>
        </p:txBody>
      </p:sp>
      <p:sp>
        <p:nvSpPr>
          <p:cNvPr id="43011" name="AutoShape 4" descr="9k="/>
          <p:cNvSpPr>
            <a:spLocks noChangeAspect="1" noChangeArrowheads="1"/>
          </p:cNvSpPr>
          <p:nvPr/>
        </p:nvSpPr>
        <p:spPr bwMode="auto">
          <a:xfrm>
            <a:off x="4438650" y="3295650"/>
            <a:ext cx="268288" cy="268288"/>
          </a:xfrm>
          <a:prstGeom prst="rect">
            <a:avLst/>
          </a:prstGeom>
          <a:noFill/>
          <a:ln w="9525">
            <a:noFill/>
            <a:miter lim="800000"/>
            <a:headEnd/>
            <a:tailEnd/>
          </a:ln>
        </p:spPr>
        <p:txBody>
          <a:bodyPr/>
          <a:lstStyle/>
          <a:p>
            <a:endParaRPr lang="en-US"/>
          </a:p>
        </p:txBody>
      </p:sp>
      <p:sp>
        <p:nvSpPr>
          <p:cNvPr id="43012" name="AutoShape 5" descr="9k="/>
          <p:cNvSpPr>
            <a:spLocks noChangeAspect="1" noChangeArrowheads="1"/>
          </p:cNvSpPr>
          <p:nvPr/>
        </p:nvSpPr>
        <p:spPr bwMode="auto">
          <a:xfrm>
            <a:off x="4438650" y="3295650"/>
            <a:ext cx="268288" cy="268288"/>
          </a:xfrm>
          <a:prstGeom prst="rect">
            <a:avLst/>
          </a:prstGeom>
          <a:noFill/>
          <a:ln w="9525">
            <a:noFill/>
            <a:miter lim="800000"/>
            <a:headEnd/>
            <a:tailEnd/>
          </a:ln>
        </p:spPr>
        <p:txBody>
          <a:bodyPr/>
          <a:lstStyle/>
          <a:p>
            <a:endParaRPr lang="en-US"/>
          </a:p>
        </p:txBody>
      </p:sp>
      <p:pic>
        <p:nvPicPr>
          <p:cNvPr id="43013" name="Picture 6" descr="75405"/>
          <p:cNvPicPr>
            <a:picLocks noChangeAspect="1" noChangeArrowheads="1"/>
          </p:cNvPicPr>
          <p:nvPr/>
        </p:nvPicPr>
        <p:blipFill>
          <a:blip r:embed="rId3" cstate="print"/>
          <a:srcRect/>
          <a:stretch>
            <a:fillRect/>
          </a:stretch>
        </p:blipFill>
        <p:spPr bwMode="auto">
          <a:xfrm>
            <a:off x="3962400" y="2970213"/>
            <a:ext cx="5029200" cy="2744787"/>
          </a:xfrm>
          <a:prstGeom prst="rect">
            <a:avLst/>
          </a:prstGeom>
          <a:noFill/>
          <a:ln w="9525">
            <a:noFill/>
            <a:miter lim="800000"/>
            <a:headEnd/>
            <a:tailEnd/>
          </a:ln>
        </p:spPr>
      </p:pic>
      <p:pic>
        <p:nvPicPr>
          <p:cNvPr id="43014" name="Picture 3" descr="logoTop[1].png"/>
          <p:cNvPicPr>
            <a:picLocks noChangeAspect="1"/>
          </p:cNvPicPr>
          <p:nvPr/>
        </p:nvPicPr>
        <p:blipFill>
          <a:blip r:embed="rId4" cstate="print"/>
          <a:srcRect/>
          <a:stretch>
            <a:fillRect/>
          </a:stretch>
        </p:blipFill>
        <p:spPr bwMode="auto">
          <a:xfrm>
            <a:off x="6142038" y="6026150"/>
            <a:ext cx="2895600" cy="796925"/>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Grp="1" noChangeArrowheads="1"/>
          </p:cNvSpPr>
          <p:nvPr>
            <p:ph type="title" idx="4294967295"/>
          </p:nvPr>
        </p:nvSpPr>
        <p:spPr bwMode="auto">
          <a:xfrm>
            <a:off x="381000" y="0"/>
            <a:ext cx="8228013" cy="1146175"/>
          </a:xfrm>
          <a:noFill/>
        </p:spPr>
        <p:txBody>
          <a:bodyPr lIns="0" tIns="35268" rIns="0" bIns="0"/>
          <a:lstStyle/>
          <a:p>
            <a:pPr algn="ctr" defTabSz="457200"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dirty="0" smtClean="0">
                <a:effectLst/>
              </a:rPr>
              <a:t>Friendswood Public Library</a:t>
            </a:r>
            <a:r>
              <a:rPr lang="en-US" dirty="0" smtClean="0">
                <a:effectLst/>
              </a:rPr>
              <a:t> </a:t>
            </a:r>
          </a:p>
        </p:txBody>
      </p:sp>
      <p:sp>
        <p:nvSpPr>
          <p:cNvPr id="51202" name="Rectangle 2"/>
          <p:cNvSpPr>
            <a:spLocks noGrp="1" noChangeArrowheads="1"/>
          </p:cNvSpPr>
          <p:nvPr>
            <p:ph type="subTitle" idx="4294967295"/>
          </p:nvPr>
        </p:nvSpPr>
        <p:spPr>
          <a:xfrm>
            <a:off x="381000" y="914400"/>
            <a:ext cx="8501063" cy="5181600"/>
          </a:xfrm>
        </p:spPr>
        <p:txBody>
          <a:bodyPr lIns="0" tIns="25471" rIns="0" bIns="0" anchor="ctr"/>
          <a:lstStyle/>
          <a:p>
            <a:pPr marL="0" indent="0"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2000" dirty="0" smtClean="0">
                <a:ea typeface="SimSun"/>
                <a:cs typeface="SimSun"/>
              </a:rPr>
              <a:t>Three options were considered in 2011.</a:t>
            </a:r>
          </a:p>
          <a:p>
            <a:pPr marL="0" indent="0"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endParaRPr lang="en-US" sz="2000" dirty="0" smtClean="0">
              <a:ea typeface="SimSun"/>
              <a:cs typeface="SimSun"/>
            </a:endParaRPr>
          </a:p>
          <a:p>
            <a:pPr marL="0" indent="0"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800" dirty="0" smtClean="0">
                <a:ea typeface="SimSun"/>
                <a:cs typeface="SimSun"/>
              </a:rPr>
              <a:t>Renovation of existing space and additional 6,000 SF</a:t>
            </a:r>
          </a:p>
          <a:p>
            <a:pPr marL="285750" indent="-285750" defTabSz="457200" eaLnBrk="1" hangingPunct="1">
              <a:lnSpc>
                <a:spcPct val="80000"/>
              </a:lnSpc>
              <a:buClrTx/>
              <a:buFont typeface="Arial"/>
              <a:buChar char="•"/>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800" dirty="0" smtClean="0">
                <a:ea typeface="SimSun"/>
                <a:cs typeface="SimSun"/>
              </a:rPr>
              <a:t>   Meets current and long term needs for Friendswood</a:t>
            </a:r>
          </a:p>
          <a:p>
            <a:pPr marL="742950" lvl="1" indent="-285750" defTabSz="457200" eaLnBrk="1" hangingPunct="1">
              <a:lnSpc>
                <a:spcPct val="80000"/>
              </a:lnSpc>
              <a:buClrTx/>
              <a:buFontTx/>
              <a:buChar char=""/>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endParaRPr lang="en-US" sz="1800" dirty="0" smtClean="0">
              <a:ea typeface="SimSun"/>
              <a:cs typeface="SimSun"/>
            </a:endParaRPr>
          </a:p>
          <a:p>
            <a:pPr marL="486918" indent="-285750" defTabSz="457200">
              <a:lnSpc>
                <a:spcPct val="80000"/>
              </a:lnSpc>
              <a:buClrTx/>
              <a:buFont typeface="Arial"/>
              <a:buChar char="•"/>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2200" dirty="0" smtClean="0">
                <a:ea typeface="SimSun"/>
                <a:cs typeface="SimSun"/>
              </a:rPr>
              <a:t>$2 million cost estimate: </a:t>
            </a:r>
          </a:p>
          <a:p>
            <a:pPr marL="0" indent="0"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800" dirty="0" smtClean="0">
                <a:ea typeface="SimSun"/>
                <a:cs typeface="SimSun"/>
              </a:rPr>
              <a:t>       - Renovate existing space 15,249 SF		$500K	~$33 SF</a:t>
            </a:r>
          </a:p>
          <a:p>
            <a:pPr marL="0" indent="0"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800" dirty="0" smtClean="0">
                <a:ea typeface="SimSun"/>
                <a:cs typeface="SimSun"/>
              </a:rPr>
              <a:t>       - Added footprint 		~6000 SF		$1.5M	~$250 SF </a:t>
            </a:r>
          </a:p>
          <a:p>
            <a:pPr marL="0" indent="0"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800" dirty="0" smtClean="0">
                <a:ea typeface="SimSun"/>
                <a:cs typeface="SimSun"/>
              </a:rPr>
              <a:t>       - Combined				~21,000 SF		$2.0M	~ $95 SF</a:t>
            </a:r>
          </a:p>
          <a:p>
            <a:pPr marL="0" indent="0" defTabSz="457200" eaLnBrk="1" hangingPunct="1">
              <a:lnSpc>
                <a:spcPct val="80000"/>
              </a:lnSpc>
              <a:buClr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1800" dirty="0" smtClean="0">
                <a:ea typeface="SimSun"/>
                <a:cs typeface="SimSun"/>
              </a:rPr>
              <a:t> </a:t>
            </a:r>
            <a:endParaRPr lang="en-US" sz="1000" dirty="0" smtClean="0">
              <a:ea typeface="SimSun"/>
              <a:cs typeface="SimSun"/>
            </a:endParaRPr>
          </a:p>
          <a:p>
            <a:pPr marL="0" indent="0" defTabSz="457200" eaLnBrk="1" hangingPunct="1">
              <a:lnSpc>
                <a:spcPct val="80000"/>
              </a:lnSpc>
              <a:buSzPct val="45000"/>
              <a:buFont typeface="Wingdings" pitchFamily="2" charset="2"/>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2000" dirty="0" smtClean="0">
                <a:ea typeface="SimSun"/>
                <a:cs typeface="SimSun"/>
              </a:rPr>
              <a:t>Other two options (remodel with no or modest expansion) do not provide adequate space</a:t>
            </a:r>
          </a:p>
          <a:p>
            <a:pPr marL="0" indent="0"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endParaRPr lang="en-US" sz="2000" dirty="0" smtClean="0">
              <a:ea typeface="SimSun"/>
              <a:cs typeface="SimSun"/>
            </a:endParaRPr>
          </a:p>
          <a:p>
            <a:pPr marL="0" indent="0"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2000" dirty="0" smtClean="0">
                <a:ea typeface="SimSun"/>
                <a:cs typeface="SimSun"/>
              </a:rPr>
              <a:t>All three options assume the Library is kept at the current location and there is room for extended the parking.</a:t>
            </a:r>
          </a:p>
        </p:txBody>
      </p:sp>
      <p:pic>
        <p:nvPicPr>
          <p:cNvPr id="7" name="Picture 6" descr="logoTop[1].png"/>
          <p:cNvPicPr>
            <a:picLocks noChangeAspect="1"/>
          </p:cNvPicPr>
          <p:nvPr/>
        </p:nvPicPr>
        <p:blipFill>
          <a:blip r:embed="rId3" cstate="print"/>
          <a:stretch>
            <a:fillRect/>
          </a:stretch>
        </p:blipFill>
        <p:spPr>
          <a:xfrm>
            <a:off x="4572000" y="5486400"/>
            <a:ext cx="4428929" cy="12192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Grp="1" noChangeArrowheads="1"/>
          </p:cNvSpPr>
          <p:nvPr>
            <p:ph type="title" idx="4294967295"/>
          </p:nvPr>
        </p:nvSpPr>
        <p:spPr bwMode="auto">
          <a:xfrm>
            <a:off x="457200" y="263525"/>
            <a:ext cx="8228013" cy="1166813"/>
          </a:xfrm>
          <a:noFill/>
        </p:spPr>
        <p:txBody>
          <a:bodyPr lIns="0" tIns="35268" rIns="0" bIns="0"/>
          <a:lstStyle/>
          <a:p>
            <a: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dirty="0">
                <a:effectLst/>
              </a:rPr>
              <a:t>Friendswood Fire Department</a:t>
            </a:r>
          </a:p>
        </p:txBody>
      </p:sp>
      <p:sp>
        <p:nvSpPr>
          <p:cNvPr id="12290" name="Rectangle 2"/>
          <p:cNvSpPr>
            <a:spLocks noGrp="1" noChangeArrowheads="1"/>
          </p:cNvSpPr>
          <p:nvPr>
            <p:ph type="subTitle" idx="4294967295"/>
          </p:nvPr>
        </p:nvSpPr>
        <p:spPr>
          <a:xfrm>
            <a:off x="623888" y="1295400"/>
            <a:ext cx="7780337" cy="4627562"/>
          </a:xfrm>
        </p:spPr>
        <p:txBody>
          <a:bodyPr lIns="0" tIns="25471" rIns="0" bIns="0" anchor="ctr">
            <a:noAutofit/>
          </a:bodyPr>
          <a:lstStyle/>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200" dirty="0" smtClean="0">
                <a:ea typeface="SimSun" pitchFamily="2" charset="-122"/>
              </a:rPr>
              <a:t>	Due to growth and increase in demand for services, Friendswood Fire Department’s facilities are no longer adequate: </a:t>
            </a:r>
          </a:p>
          <a:p>
            <a:pPr marL="457200" lvl="1" indent="0" defTabSz="457200" eaLnBrk="1" hangingPunct="1">
              <a:buClr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1000" dirty="0" smtClean="0">
              <a:effectLst>
                <a:outerShdw blurRad="38100" dist="38100" dir="2700000" algn="tl">
                  <a:srgbClr val="C0C0C0"/>
                </a:outerShdw>
              </a:effectLst>
              <a:ea typeface="SimSun" pitchFamily="2" charset="-122"/>
            </a:endParaRPr>
          </a:p>
          <a:p>
            <a:pPr marL="457200" lvl="1" indent="0" defTabSz="457200" eaLnBrk="1" hangingPunct="1">
              <a:buClrTx/>
              <a:buFontTx/>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200" dirty="0" smtClean="0">
                <a:effectLst>
                  <a:outerShdw blurRad="38100" dist="38100" dir="2700000" algn="tl">
                    <a:srgbClr val="C0C0C0"/>
                  </a:outerShdw>
                </a:effectLst>
                <a:ea typeface="SimSun" pitchFamily="2" charset="-122"/>
              </a:rPr>
              <a:t> Main Station #1 (1000 S. Friendswood Dr., built in 1975) is too small and needs significant structural improvements and repairs.</a:t>
            </a:r>
            <a:endParaRPr lang="en-US" sz="100" dirty="0" smtClean="0">
              <a:effectLst>
                <a:outerShdw blurRad="38100" dist="38100" dir="2700000" algn="tl">
                  <a:srgbClr val="C0C0C0"/>
                </a:outerShdw>
              </a:effectLst>
              <a:ea typeface="SimSun" pitchFamily="2" charset="-122"/>
            </a:endParaRPr>
          </a:p>
          <a:p>
            <a:pPr marL="457200" lvl="1" indent="0" defTabSz="457200" eaLnBrk="1" hangingPunct="1">
              <a:buClrTx/>
              <a:buFontTx/>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1000" dirty="0" smtClean="0">
              <a:effectLst>
                <a:outerShdw blurRad="38100" dist="38100" dir="2700000" algn="tl">
                  <a:srgbClr val="C0C0C0"/>
                </a:outerShdw>
              </a:effectLst>
              <a:ea typeface="SimSun" pitchFamily="2" charset="-122"/>
            </a:endParaRPr>
          </a:p>
          <a:p>
            <a:pPr marL="457200" lvl="1" indent="0" defTabSz="457200" eaLnBrk="1" hangingPunct="1">
              <a:buClrTx/>
              <a:buFontTx/>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200" dirty="0" smtClean="0">
                <a:effectLst>
                  <a:outerShdw blurRad="38100" dist="38100" dir="2700000" algn="tl">
                    <a:srgbClr val="C0C0C0"/>
                  </a:outerShdw>
                </a:effectLst>
                <a:ea typeface="SimSun" pitchFamily="2" charset="-122"/>
              </a:rPr>
              <a:t> The present locations of the four current Fire Stations do not  meet the recommended minimum Insurance Services Organization and NFPA coverage requirements (2 mile radius) for all sections of the city.</a:t>
            </a:r>
          </a:p>
        </p:txBody>
      </p:sp>
      <p:pic>
        <p:nvPicPr>
          <p:cNvPr id="7" name="Picture 6" descr="logoTop[1].png"/>
          <p:cNvPicPr>
            <a:picLocks noChangeAspect="1"/>
          </p:cNvPicPr>
          <p:nvPr/>
        </p:nvPicPr>
        <p:blipFill>
          <a:blip r:embed="rId3" cstate="print"/>
          <a:stretch>
            <a:fillRect/>
          </a:stretch>
        </p:blipFill>
        <p:spPr>
          <a:xfrm>
            <a:off x="4436964" y="5486400"/>
            <a:ext cx="4428929" cy="12192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Grp="1" noChangeArrowheads="1"/>
          </p:cNvSpPr>
          <p:nvPr>
            <p:ph type="title" idx="4294967295"/>
          </p:nvPr>
        </p:nvSpPr>
        <p:spPr bwMode="auto">
          <a:xfrm>
            <a:off x="457200" y="0"/>
            <a:ext cx="8228013" cy="1144588"/>
          </a:xfrm>
          <a:noFill/>
        </p:spPr>
        <p:txBody>
          <a:bodyPr lIns="0" tIns="35268" rIns="0" bIns="0"/>
          <a:lstStyle/>
          <a:p>
            <a:pPr algn="ct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effectLst/>
              </a:rPr>
              <a:t>Friendswood Fire Department</a:t>
            </a:r>
          </a:p>
        </p:txBody>
      </p:sp>
      <p:sp>
        <p:nvSpPr>
          <p:cNvPr id="66562" name="Rectangle 2"/>
          <p:cNvSpPr>
            <a:spLocks noGrp="1" noChangeArrowheads="1"/>
          </p:cNvSpPr>
          <p:nvPr>
            <p:ph type="subTitle" idx="4294967295"/>
          </p:nvPr>
        </p:nvSpPr>
        <p:spPr>
          <a:xfrm>
            <a:off x="484188" y="1797050"/>
            <a:ext cx="8431212" cy="6202363"/>
          </a:xfrm>
        </p:spPr>
        <p:txBody>
          <a:bodyPr lIns="0" tIns="25471" rIns="0" bIns="0" anchor="ctr"/>
          <a:lstStyle/>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b="1" dirty="0" smtClean="0">
                <a:ea typeface="SimSun"/>
                <a:cs typeface="SimSun"/>
              </a:rPr>
              <a:t>Critical Needs:</a:t>
            </a:r>
            <a:r>
              <a:rPr lang="en-US" sz="2000" dirty="0" smtClean="0">
                <a:ea typeface="SimSun"/>
                <a:cs typeface="SimSun"/>
              </a:rPr>
              <a:t> </a:t>
            </a: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dirty="0" smtClean="0">
                <a:ea typeface="SimSun"/>
                <a:cs typeface="SimSun"/>
              </a:rPr>
              <a:t>   - New Main facility with adequate space</a:t>
            </a: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dirty="0" smtClean="0">
                <a:ea typeface="SimSun"/>
                <a:cs typeface="SimSun"/>
              </a:rPr>
              <a:t>   - Complete geographical coverage with adequate response times   </a:t>
            </a: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dirty="0" smtClean="0">
                <a:ea typeface="SimSun"/>
                <a:cs typeface="SimSun"/>
              </a:rPr>
              <a:t>   - Improved structural strength for disaster readiness (hurricane)  </a:t>
            </a: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000" dirty="0" smtClean="0">
              <a:ea typeface="SimSun"/>
              <a:cs typeface="SimSun"/>
            </a:endParaRP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dirty="0" smtClean="0">
                <a:ea typeface="SimSun"/>
                <a:cs typeface="SimSun"/>
              </a:rPr>
              <a:t>With the goal of:</a:t>
            </a: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dirty="0" smtClean="0">
                <a:ea typeface="SimSun"/>
                <a:cs typeface="SimSun"/>
              </a:rPr>
              <a:t>   - Reduced response time to area covered</a:t>
            </a: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dirty="0" smtClean="0">
                <a:ea typeface="SimSun"/>
                <a:cs typeface="SimSun"/>
              </a:rPr>
              <a:t>   - Meeting minimum standards and potentially improving insurance rating </a:t>
            </a: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dirty="0" smtClean="0">
                <a:ea typeface="SimSun"/>
                <a:cs typeface="SimSun"/>
              </a:rPr>
              <a:t>   - Provide fire/rescue training for volunteers</a:t>
            </a: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000" dirty="0" smtClean="0">
                <a:ea typeface="SimSun"/>
                <a:cs typeface="SimSun"/>
              </a:rPr>
              <a:t>   - Continuing to provide Community Activities and Education</a:t>
            </a:r>
          </a:p>
          <a:p>
            <a:pPr marL="914400" lvl="2" indent="0" defTabSz="457200" eaLnBrk="1" hangingPunct="1">
              <a:buClrTx/>
              <a:buFontTx/>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900" dirty="0" smtClean="0">
                <a:ea typeface="SimSun"/>
                <a:cs typeface="SimSun"/>
              </a:rPr>
              <a:t> Fire prevention education</a:t>
            </a:r>
          </a:p>
          <a:p>
            <a:pPr marL="914400" lvl="2" indent="0" defTabSz="457200" eaLnBrk="1" hangingPunct="1">
              <a:buClrTx/>
              <a:buFontTx/>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900" dirty="0" smtClean="0">
                <a:ea typeface="SimSun"/>
                <a:cs typeface="SimSun"/>
              </a:rPr>
              <a:t> CPR classes </a:t>
            </a:r>
          </a:p>
          <a:p>
            <a:pPr marL="914400" lvl="2" indent="0" defTabSz="457200" eaLnBrk="1" hangingPunct="1">
              <a:buClrTx/>
              <a:buFontTx/>
              <a:buChar cha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1900" dirty="0" smtClean="0">
                <a:ea typeface="SimSun"/>
                <a:cs typeface="SimSun"/>
              </a:rPr>
              <a:t> 4</a:t>
            </a:r>
            <a:r>
              <a:rPr lang="en-US" sz="1900" baseline="30000" dirty="0" smtClean="0">
                <a:ea typeface="SimSun"/>
                <a:cs typeface="SimSun"/>
              </a:rPr>
              <a:t>th</a:t>
            </a:r>
            <a:r>
              <a:rPr lang="en-US" sz="1900" dirty="0" smtClean="0">
                <a:ea typeface="SimSun"/>
                <a:cs typeface="SimSun"/>
              </a:rPr>
              <a:t> of July activities</a:t>
            </a: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300" dirty="0" smtClean="0">
              <a:ea typeface="SimSun"/>
              <a:cs typeface="SimSun"/>
            </a:endParaRP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300" dirty="0" smtClean="0">
              <a:ea typeface="SimSun"/>
              <a:cs typeface="SimSun"/>
            </a:endParaRP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dirty="0" smtClean="0">
              <a:ea typeface="SimSun"/>
              <a:cs typeface="SimSun"/>
            </a:endParaRP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dirty="0" smtClean="0">
              <a:ea typeface="SimSun"/>
              <a:cs typeface="SimSun"/>
            </a:endParaRP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dirty="0" smtClean="0">
              <a:ea typeface="SimSun"/>
              <a:cs typeface="SimSun"/>
            </a:endParaRPr>
          </a:p>
          <a:p>
            <a:pPr marL="342900" indent="-334963" defTabSz="457200"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dirty="0" smtClean="0">
              <a:ea typeface="SimSun"/>
              <a:cs typeface="SimSun"/>
            </a:endParaRPr>
          </a:p>
        </p:txBody>
      </p:sp>
      <p:pic>
        <p:nvPicPr>
          <p:cNvPr id="7" name="Picture 6" descr="logoTop[1].png"/>
          <p:cNvPicPr>
            <a:picLocks noChangeAspect="1"/>
          </p:cNvPicPr>
          <p:nvPr/>
        </p:nvPicPr>
        <p:blipFill>
          <a:blip r:embed="rId3" cstate="print"/>
          <a:stretch>
            <a:fillRect/>
          </a:stretch>
        </p:blipFill>
        <p:spPr>
          <a:xfrm>
            <a:off x="4495800" y="5622925"/>
            <a:ext cx="4428929" cy="12192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Grp="1" noChangeArrowheads="1"/>
          </p:cNvSpPr>
          <p:nvPr>
            <p:ph type="title" idx="4294967295"/>
          </p:nvPr>
        </p:nvSpPr>
        <p:spPr bwMode="auto">
          <a:xfrm>
            <a:off x="484188" y="276225"/>
            <a:ext cx="8228012" cy="1144588"/>
          </a:xfrm>
          <a:noFill/>
        </p:spPr>
        <p:txBody>
          <a:bodyPr lIns="0" tIns="35268" rIns="0" bIns="0"/>
          <a:lstStyle/>
          <a:p>
            <a: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dirty="0">
                <a:effectLst/>
              </a:rPr>
              <a:t>Friendswood Fire Department</a:t>
            </a:r>
            <a:endParaRPr lang="en-US" dirty="0" smtClean="0">
              <a:effectLst/>
            </a:endParaRPr>
          </a:p>
        </p:txBody>
      </p:sp>
      <p:pic>
        <p:nvPicPr>
          <p:cNvPr id="6" name="Picture 5" descr="logoTop[1].png"/>
          <p:cNvPicPr>
            <a:picLocks noChangeAspect="1"/>
          </p:cNvPicPr>
          <p:nvPr/>
        </p:nvPicPr>
        <p:blipFill>
          <a:blip r:embed="rId3" cstate="print"/>
          <a:stretch>
            <a:fillRect/>
          </a:stretch>
        </p:blipFill>
        <p:spPr>
          <a:xfrm>
            <a:off x="4715071" y="5595620"/>
            <a:ext cx="4428929" cy="1219200"/>
          </a:xfrm>
          <a:prstGeom prst="rect">
            <a:avLst/>
          </a:prstGeom>
        </p:spPr>
      </p:pic>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4064731" cy="4471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990600"/>
            <a:ext cx="8229600" cy="4711891"/>
          </a:xfrm>
        </p:spPr>
        <p:txBody>
          <a:bodyPr>
            <a:normAutofit fontScale="92500"/>
          </a:bodyPr>
          <a:lstStyle/>
          <a:p>
            <a:endParaRPr lang="en-US" dirty="0" smtClean="0"/>
          </a:p>
          <a:p>
            <a:pPr lvl="1"/>
            <a:r>
              <a:rPr lang="en-US" sz="2600" dirty="0" smtClean="0"/>
              <a:t>Many unmet needs in facilities, but no reliable study, except for Library and Fire Department.</a:t>
            </a:r>
          </a:p>
          <a:p>
            <a:pPr marL="393192" lvl="1" indent="0">
              <a:buNone/>
            </a:pPr>
            <a:endParaRPr lang="en-US" sz="1000" dirty="0" smtClean="0"/>
          </a:p>
          <a:p>
            <a:pPr lvl="1"/>
            <a:endParaRPr lang="en-US" sz="1000" dirty="0" smtClean="0"/>
          </a:p>
          <a:p>
            <a:pPr lvl="1"/>
            <a:r>
              <a:rPr lang="en-US" sz="2600" dirty="0" smtClean="0"/>
              <a:t>Evaluation of usability of Fire Station #1 if new station is built. </a:t>
            </a:r>
          </a:p>
          <a:p>
            <a:pPr lvl="1"/>
            <a:endParaRPr lang="en-US" sz="2600" dirty="0"/>
          </a:p>
          <a:p>
            <a:pPr lvl="1"/>
            <a:r>
              <a:rPr lang="en-US" sz="2600" dirty="0" smtClean="0"/>
              <a:t>Results may or may not indicate additional or different funding of facilities projects</a:t>
            </a:r>
          </a:p>
          <a:p>
            <a:pPr lvl="1"/>
            <a:endParaRPr lang="en-US" sz="1000" dirty="0" smtClean="0"/>
          </a:p>
          <a:p>
            <a:pPr lvl="1"/>
            <a:r>
              <a:rPr lang="en-US" sz="2600" dirty="0"/>
              <a:t>Recommend immediate funding for a facilities study</a:t>
            </a:r>
          </a:p>
        </p:txBody>
      </p:sp>
      <p:sp>
        <p:nvSpPr>
          <p:cNvPr id="3" name="Title 2"/>
          <p:cNvSpPr>
            <a:spLocks noGrp="1"/>
          </p:cNvSpPr>
          <p:nvPr>
            <p:ph type="title"/>
          </p:nvPr>
        </p:nvSpPr>
        <p:spPr/>
        <p:txBody>
          <a:bodyPr>
            <a:noAutofit/>
          </a:bodyPr>
          <a:lstStyle/>
          <a:p>
            <a:pPr algn="ctr"/>
            <a:r>
              <a:rPr lang="en-US" dirty="0" smtClean="0"/>
              <a:t>Facilities Master Plan</a:t>
            </a:r>
            <a:endParaRPr lang="en-US" dirty="0"/>
          </a:p>
        </p:txBody>
      </p:sp>
      <p:pic>
        <p:nvPicPr>
          <p:cNvPr id="4" name="Picture 3" descr="logoTop[1].png"/>
          <p:cNvPicPr>
            <a:picLocks noChangeAspect="1"/>
          </p:cNvPicPr>
          <p:nvPr/>
        </p:nvPicPr>
        <p:blipFill>
          <a:blip r:embed="rId2" cstate="print"/>
          <a:stretch>
            <a:fillRect/>
          </a:stretch>
        </p:blipFill>
        <p:spPr>
          <a:xfrm>
            <a:off x="4419600" y="5455920"/>
            <a:ext cx="4428929" cy="1219200"/>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6700" y="1130300"/>
            <a:ext cx="8534400" cy="4800600"/>
          </a:xfrm>
        </p:spPr>
        <p:txBody>
          <a:bodyPr>
            <a:noAutofit/>
          </a:bodyPr>
          <a:lstStyle/>
          <a:p>
            <a:pPr marL="452628" indent="-342900">
              <a:spcAft>
                <a:spcPts val="1200"/>
              </a:spcAft>
              <a:buClrTx/>
              <a:buSzPct val="100000"/>
              <a:buFont typeface="+mj-lt"/>
              <a:buAutoNum type="arabicPeriod"/>
            </a:pPr>
            <a:endParaRPr lang="en-US" sz="600" dirty="0" smtClean="0"/>
          </a:p>
          <a:p>
            <a:pPr marL="452628" indent="-342900">
              <a:spcAft>
                <a:spcPts val="1200"/>
              </a:spcAft>
              <a:buClrTx/>
              <a:buSzPct val="100000"/>
              <a:buFont typeface="+mj-lt"/>
              <a:buAutoNum type="arabicPeriod"/>
            </a:pPr>
            <a:r>
              <a:rPr lang="en-US" sz="2200" dirty="0" smtClean="0"/>
              <a:t>Expansion of Fire Station #4 as new Headquarters Fire Station with space for the EMS Department.</a:t>
            </a:r>
          </a:p>
          <a:p>
            <a:pPr marL="452628" indent="-342900">
              <a:spcAft>
                <a:spcPts val="1200"/>
              </a:spcAft>
              <a:buClrTx/>
              <a:buSzPct val="100000"/>
              <a:buFont typeface="+mj-lt"/>
              <a:buAutoNum type="arabicPeriod"/>
            </a:pPr>
            <a:r>
              <a:rPr lang="en-US" sz="2200" dirty="0" smtClean="0"/>
              <a:t>Build a new Fire Station at the Public Safety Building to replace Fire Station #1.</a:t>
            </a:r>
          </a:p>
          <a:p>
            <a:pPr marL="452628" indent="-342900">
              <a:spcAft>
                <a:spcPts val="1200"/>
              </a:spcAft>
              <a:buClrTx/>
              <a:buSzPct val="100000"/>
              <a:buFont typeface="+mj-lt"/>
              <a:buAutoNum type="arabicPeriod"/>
            </a:pPr>
            <a:r>
              <a:rPr lang="en-US" sz="2200" dirty="0" smtClean="0"/>
              <a:t>Expand </a:t>
            </a:r>
            <a:r>
              <a:rPr lang="en-US" sz="2200" dirty="0"/>
              <a:t>the Library to accommodate the need for larger meeting space, teen area, e-access area and additional meeting space. </a:t>
            </a:r>
          </a:p>
          <a:p>
            <a:pPr marL="452628" indent="-342900">
              <a:spcAft>
                <a:spcPts val="1200"/>
              </a:spcAft>
              <a:buClrTx/>
              <a:buSzPct val="100000"/>
              <a:buFont typeface="+mj-lt"/>
              <a:buAutoNum type="arabicPeriod"/>
            </a:pPr>
            <a:r>
              <a:rPr lang="en-US" sz="2200" dirty="0" smtClean="0"/>
              <a:t>Keep the </a:t>
            </a:r>
            <a:r>
              <a:rPr lang="en-US" sz="2200" dirty="0"/>
              <a:t>library in the current location where it can remain as the cornerstone of the community</a:t>
            </a:r>
            <a:r>
              <a:rPr lang="en-US" sz="2200" dirty="0" smtClean="0"/>
              <a:t>.</a:t>
            </a:r>
            <a:endParaRPr lang="en-US" sz="2200" dirty="0"/>
          </a:p>
        </p:txBody>
      </p:sp>
      <p:sp>
        <p:nvSpPr>
          <p:cNvPr id="3" name="Title 2"/>
          <p:cNvSpPr>
            <a:spLocks noGrp="1"/>
          </p:cNvSpPr>
          <p:nvPr>
            <p:ph type="title"/>
          </p:nvPr>
        </p:nvSpPr>
        <p:spPr>
          <a:xfrm>
            <a:off x="457200" y="181928"/>
            <a:ext cx="8229600" cy="792162"/>
          </a:xfrm>
        </p:spPr>
        <p:txBody>
          <a:bodyPr>
            <a:noAutofit/>
          </a:bodyPr>
          <a:lstStyle/>
          <a:p>
            <a:pPr algn="ctr"/>
            <a:r>
              <a:rPr lang="en-US" sz="2400" dirty="0" smtClean="0"/>
              <a:t>Facilities Subgroup</a:t>
            </a:r>
            <a:br>
              <a:rPr lang="en-US" sz="2400" dirty="0" smtClean="0"/>
            </a:br>
            <a:r>
              <a:rPr lang="en-US" sz="2400" dirty="0" smtClean="0"/>
              <a:t>Recommendation Summary</a:t>
            </a:r>
            <a:endParaRPr lang="en-US" sz="2400" dirty="0"/>
          </a:p>
        </p:txBody>
      </p:sp>
      <p:pic>
        <p:nvPicPr>
          <p:cNvPr id="6" name="Picture 5" descr="logoTop[1].png"/>
          <p:cNvPicPr>
            <a:picLocks noChangeAspect="1"/>
          </p:cNvPicPr>
          <p:nvPr/>
        </p:nvPicPr>
        <p:blipFill>
          <a:blip r:embed="rId3" cstate="print"/>
          <a:stretch>
            <a:fillRect/>
          </a:stretch>
        </p:blipFill>
        <p:spPr>
          <a:xfrm>
            <a:off x="4419600" y="5613400"/>
            <a:ext cx="4428929" cy="1219200"/>
          </a:xfrm>
          <a:prstGeom prst="rect">
            <a:avLst/>
          </a:prstGeom>
        </p:spPr>
      </p:pic>
    </p:spTree>
    <p:extLst>
      <p:ext uri="{BB962C8B-B14F-4D97-AF65-F5344CB8AC3E}">
        <p14:creationId xmlns:p14="http://schemas.microsoft.com/office/powerpoint/2010/main" val="13311239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b="0" dirty="0" smtClean="0">
                <a:effectLst/>
              </a:rPr>
              <a:t>Facilities Recommendation</a:t>
            </a:r>
            <a:endParaRPr lang="en-US" dirty="0"/>
          </a:p>
        </p:txBody>
      </p:sp>
      <p:pic>
        <p:nvPicPr>
          <p:cNvPr id="5" name="Picture 4" descr="logoTop[1].png"/>
          <p:cNvPicPr>
            <a:picLocks noChangeAspect="1"/>
          </p:cNvPicPr>
          <p:nvPr/>
        </p:nvPicPr>
        <p:blipFill>
          <a:blip r:embed="rId2" cstate="print"/>
          <a:stretch>
            <a:fillRect/>
          </a:stretch>
        </p:blipFill>
        <p:spPr>
          <a:xfrm>
            <a:off x="4343400" y="5455920"/>
            <a:ext cx="4428929" cy="1219200"/>
          </a:xfrm>
          <a:prstGeom prst="rect">
            <a:avLst/>
          </a:prstGeom>
        </p:spPr>
      </p:pic>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599" y="1447800"/>
            <a:ext cx="8391329" cy="2514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smtClean="0"/>
          </a:p>
          <a:p>
            <a:r>
              <a:rPr lang="en-US" dirty="0" smtClean="0"/>
              <a:t>Acknowledgements – </a:t>
            </a:r>
          </a:p>
          <a:p>
            <a:pPr lvl="1"/>
            <a:r>
              <a:rPr lang="en-US" dirty="0" smtClean="0"/>
              <a:t>City Council</a:t>
            </a:r>
          </a:p>
          <a:p>
            <a:pPr lvl="1"/>
            <a:r>
              <a:rPr lang="en-US" dirty="0" smtClean="0"/>
              <a:t>City Manager and staff</a:t>
            </a:r>
          </a:p>
          <a:p>
            <a:pPr lvl="1"/>
            <a:r>
              <a:rPr lang="en-US" dirty="0" smtClean="0"/>
              <a:t>Over 80 citizens from our City</a:t>
            </a:r>
          </a:p>
          <a:p>
            <a:pPr lvl="1"/>
            <a:r>
              <a:rPr lang="en-US" dirty="0" smtClean="0"/>
              <a:t>David Disiere</a:t>
            </a:r>
            <a:endParaRPr lang="en-US" dirty="0"/>
          </a:p>
        </p:txBody>
      </p:sp>
      <p:sp>
        <p:nvSpPr>
          <p:cNvPr id="3" name="Title 2"/>
          <p:cNvSpPr>
            <a:spLocks noGrp="1"/>
          </p:cNvSpPr>
          <p:nvPr>
            <p:ph type="title"/>
          </p:nvPr>
        </p:nvSpPr>
        <p:spPr/>
        <p:txBody>
          <a:bodyPr>
            <a:normAutofit/>
          </a:bodyPr>
          <a:lstStyle/>
          <a:p>
            <a:pPr algn="ctr"/>
            <a:r>
              <a:rPr lang="en-US" dirty="0" smtClean="0"/>
              <a:t>Introductions and Remarks</a:t>
            </a:r>
            <a:endParaRPr lang="en-US" dirty="0"/>
          </a:p>
        </p:txBody>
      </p:sp>
      <p:pic>
        <p:nvPicPr>
          <p:cNvPr id="4" name="Picture 3" descr="logoTop[1].png"/>
          <p:cNvPicPr>
            <a:picLocks noChangeAspect="1"/>
          </p:cNvPicPr>
          <p:nvPr/>
        </p:nvPicPr>
        <p:blipFill>
          <a:blip r:embed="rId3" cstate="print"/>
          <a:stretch>
            <a:fillRect/>
          </a:stretch>
        </p:blipFill>
        <p:spPr>
          <a:xfrm>
            <a:off x="4343400" y="5468620"/>
            <a:ext cx="4428929" cy="1219200"/>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362200"/>
            <a:ext cx="8229600" cy="1143000"/>
          </a:xfrm>
        </p:spPr>
        <p:txBody>
          <a:bodyPr>
            <a:normAutofit/>
          </a:bodyPr>
          <a:lstStyle/>
          <a:p>
            <a:pPr algn="ctr"/>
            <a:r>
              <a:rPr lang="en-US" sz="4000" dirty="0" smtClean="0"/>
              <a:t>Finance</a:t>
            </a:r>
            <a:endParaRPr lang="en-US" sz="4000" dirty="0"/>
          </a:p>
        </p:txBody>
      </p:sp>
      <p:pic>
        <p:nvPicPr>
          <p:cNvPr id="4" name="Picture 3" descr="logoTop[1].png"/>
          <p:cNvPicPr>
            <a:picLocks noChangeAspect="1"/>
          </p:cNvPicPr>
          <p:nvPr/>
        </p:nvPicPr>
        <p:blipFill>
          <a:blip r:embed="rId2" cstate="print"/>
          <a:stretch>
            <a:fillRect/>
          </a:stretch>
        </p:blipFill>
        <p:spPr>
          <a:xfrm>
            <a:off x="4657529" y="5600700"/>
            <a:ext cx="4428929" cy="1219200"/>
          </a:xfrm>
          <a:prstGeom prst="rect">
            <a:avLst/>
          </a:prstGeo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Reviewed and reported to the full Group on the financial impact of projects</a:t>
            </a:r>
          </a:p>
          <a:p>
            <a:endParaRPr lang="en-US" sz="1000" dirty="0" smtClean="0"/>
          </a:p>
          <a:p>
            <a:r>
              <a:rPr lang="en-US" dirty="0" smtClean="0"/>
              <a:t>Provided a rationale for rating the projects consistently among the subgroups</a:t>
            </a:r>
            <a:endParaRPr lang="en-US" dirty="0"/>
          </a:p>
        </p:txBody>
      </p:sp>
      <p:sp>
        <p:nvSpPr>
          <p:cNvPr id="3" name="Title 2"/>
          <p:cNvSpPr>
            <a:spLocks noGrp="1"/>
          </p:cNvSpPr>
          <p:nvPr>
            <p:ph type="title"/>
          </p:nvPr>
        </p:nvSpPr>
        <p:spPr/>
        <p:txBody>
          <a:bodyPr>
            <a:normAutofit/>
          </a:bodyPr>
          <a:lstStyle/>
          <a:p>
            <a:pPr algn="ctr"/>
            <a:r>
              <a:rPr lang="en-US" dirty="0" smtClean="0"/>
              <a:t>Finance Group</a:t>
            </a:r>
            <a:endParaRPr lang="en-US" dirty="0"/>
          </a:p>
        </p:txBody>
      </p:sp>
      <p:pic>
        <p:nvPicPr>
          <p:cNvPr id="4" name="Picture 3" descr="logoTop[1].png"/>
          <p:cNvPicPr>
            <a:picLocks noChangeAspect="1"/>
          </p:cNvPicPr>
          <p:nvPr/>
        </p:nvPicPr>
        <p:blipFill>
          <a:blip r:embed="rId2" cstate="print"/>
          <a:stretch>
            <a:fillRect/>
          </a:stretch>
        </p:blipFill>
        <p:spPr>
          <a:xfrm>
            <a:off x="4657529" y="5600700"/>
            <a:ext cx="4428929" cy="1219200"/>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Four Major Sources of Funding:</a:t>
            </a:r>
          </a:p>
          <a:p>
            <a:pPr lvl="1"/>
            <a:r>
              <a:rPr lang="en-US" dirty="0" smtClean="0"/>
              <a:t>Homestead Exemption – 20%</a:t>
            </a:r>
          </a:p>
          <a:p>
            <a:pPr lvl="1"/>
            <a:endParaRPr lang="en-US" sz="1000" dirty="0" smtClean="0"/>
          </a:p>
          <a:p>
            <a:pPr lvl="1"/>
            <a:r>
              <a:rPr lang="en-US" dirty="0" smtClean="0"/>
              <a:t>Sales Tax Increase – ½ cent capacity</a:t>
            </a:r>
          </a:p>
          <a:p>
            <a:pPr lvl="1"/>
            <a:endParaRPr lang="en-US" sz="1000" dirty="0"/>
          </a:p>
          <a:p>
            <a:pPr lvl="1"/>
            <a:r>
              <a:rPr lang="en-US" dirty="0" smtClean="0"/>
              <a:t>EMS/Fire Contribution - $3/month</a:t>
            </a:r>
          </a:p>
          <a:p>
            <a:pPr lvl="1"/>
            <a:endParaRPr lang="en-US" sz="1000" dirty="0" smtClean="0"/>
          </a:p>
          <a:p>
            <a:pPr lvl="1"/>
            <a:r>
              <a:rPr lang="en-US" dirty="0" smtClean="0"/>
              <a:t>Bonds – Tax increase</a:t>
            </a:r>
            <a:endParaRPr lang="en-US" dirty="0"/>
          </a:p>
        </p:txBody>
      </p:sp>
      <p:sp>
        <p:nvSpPr>
          <p:cNvPr id="3" name="Title 2"/>
          <p:cNvSpPr>
            <a:spLocks noGrp="1"/>
          </p:cNvSpPr>
          <p:nvPr>
            <p:ph type="title"/>
          </p:nvPr>
        </p:nvSpPr>
        <p:spPr/>
        <p:txBody>
          <a:bodyPr/>
          <a:lstStyle/>
          <a:p>
            <a:pPr algn="ctr"/>
            <a:r>
              <a:rPr lang="en-US" dirty="0" smtClean="0"/>
              <a:t>Finance Group</a:t>
            </a:r>
            <a:endParaRPr lang="en-US" dirty="0"/>
          </a:p>
        </p:txBody>
      </p:sp>
      <p:pic>
        <p:nvPicPr>
          <p:cNvPr id="4" name="Picture 3" descr="logoTop[1].png"/>
          <p:cNvPicPr>
            <a:picLocks noChangeAspect="1"/>
          </p:cNvPicPr>
          <p:nvPr/>
        </p:nvPicPr>
        <p:blipFill>
          <a:blip r:embed="rId2" cstate="print"/>
          <a:stretch>
            <a:fillRect/>
          </a:stretch>
        </p:blipFill>
        <p:spPr>
          <a:xfrm>
            <a:off x="4657529" y="5600700"/>
            <a:ext cx="4428929" cy="1219200"/>
          </a:xfrm>
          <a:prstGeom prst="rect">
            <a:avLst/>
          </a:prstGeo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dirty="0" smtClean="0"/>
          </a:p>
          <a:p>
            <a:r>
              <a:rPr lang="en-US" dirty="0" smtClean="0"/>
              <a:t>Tax Rate Implications</a:t>
            </a:r>
          </a:p>
          <a:p>
            <a:pPr lvl="1"/>
            <a:r>
              <a:rPr lang="en-US" sz="2000" dirty="0" smtClean="0"/>
              <a:t>Rate has been consistently lowered since 2003</a:t>
            </a:r>
          </a:p>
          <a:p>
            <a:pPr lvl="1"/>
            <a:endParaRPr lang="en-US" sz="600" dirty="0" smtClean="0"/>
          </a:p>
          <a:p>
            <a:pPr lvl="1"/>
            <a:r>
              <a:rPr lang="en-US" sz="2000" dirty="0" smtClean="0"/>
              <a:t>Taxes frozen for over 65 population</a:t>
            </a:r>
          </a:p>
          <a:p>
            <a:pPr lvl="1"/>
            <a:endParaRPr lang="en-US" sz="800" dirty="0"/>
          </a:p>
          <a:p>
            <a:pPr lvl="1"/>
            <a:r>
              <a:rPr lang="en-US" sz="2000" dirty="0" smtClean="0"/>
              <a:t>All homeowners still have 20% homestead exemption</a:t>
            </a:r>
          </a:p>
          <a:p>
            <a:pPr lvl="1"/>
            <a:endParaRPr lang="en-US" sz="800" dirty="0"/>
          </a:p>
          <a:p>
            <a:pPr lvl="1"/>
            <a:r>
              <a:rPr lang="en-US" sz="2000" dirty="0" smtClean="0"/>
              <a:t>$21 million in bonds would increase tax rate $.05/$100</a:t>
            </a:r>
          </a:p>
          <a:p>
            <a:pPr lvl="1"/>
            <a:endParaRPr lang="en-US" sz="800" dirty="0"/>
          </a:p>
          <a:p>
            <a:pPr lvl="1"/>
            <a:r>
              <a:rPr lang="en-US" sz="2000" dirty="0" smtClean="0"/>
              <a:t>Average home value of $217,000 increase of $95.48 per year</a:t>
            </a:r>
          </a:p>
          <a:p>
            <a:pPr lvl="1"/>
            <a:endParaRPr lang="en-US" sz="800" dirty="0"/>
          </a:p>
          <a:p>
            <a:pPr lvl="1"/>
            <a:r>
              <a:rPr lang="en-US" sz="2000" dirty="0" smtClean="0"/>
              <a:t>New Home average </a:t>
            </a:r>
            <a:r>
              <a:rPr lang="en-US" sz="2000" dirty="0"/>
              <a:t>home value of $346,000 increase of </a:t>
            </a:r>
            <a:r>
              <a:rPr lang="en-US" sz="2000" dirty="0" smtClean="0"/>
              <a:t>$152.24 </a:t>
            </a:r>
            <a:r>
              <a:rPr lang="en-US" dirty="0"/>
              <a:t>per year</a:t>
            </a:r>
          </a:p>
          <a:p>
            <a:pPr lvl="1"/>
            <a:endParaRPr lang="en-US" dirty="0" smtClean="0"/>
          </a:p>
          <a:p>
            <a:pPr lvl="1"/>
            <a:endParaRPr lang="en-US" dirty="0" smtClean="0"/>
          </a:p>
          <a:p>
            <a:pPr lvl="1"/>
            <a:endParaRPr lang="en-US" dirty="0"/>
          </a:p>
        </p:txBody>
      </p:sp>
      <p:sp>
        <p:nvSpPr>
          <p:cNvPr id="3" name="Title 2"/>
          <p:cNvSpPr>
            <a:spLocks noGrp="1"/>
          </p:cNvSpPr>
          <p:nvPr>
            <p:ph type="title"/>
          </p:nvPr>
        </p:nvSpPr>
        <p:spPr/>
        <p:txBody>
          <a:bodyPr/>
          <a:lstStyle/>
          <a:p>
            <a:pPr algn="ctr"/>
            <a:r>
              <a:rPr lang="en-US" dirty="0" smtClean="0"/>
              <a:t>Finance Group</a:t>
            </a:r>
            <a:endParaRPr lang="en-US" dirty="0"/>
          </a:p>
        </p:txBody>
      </p:sp>
      <p:pic>
        <p:nvPicPr>
          <p:cNvPr id="4" name="Picture 3" descr="logoTop[1].png"/>
          <p:cNvPicPr>
            <a:picLocks noChangeAspect="1"/>
          </p:cNvPicPr>
          <p:nvPr/>
        </p:nvPicPr>
        <p:blipFill>
          <a:blip r:embed="rId3" cstate="print"/>
          <a:stretch>
            <a:fillRect/>
          </a:stretch>
        </p:blipFill>
        <p:spPr>
          <a:xfrm>
            <a:off x="4657529" y="5600700"/>
            <a:ext cx="4428929" cy="1219200"/>
          </a:xfrm>
          <a:prstGeom prst="rect">
            <a:avLst/>
          </a:prstGeo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Finance Group</a:t>
            </a:r>
            <a:endParaRPr lang="en-US" dirty="0"/>
          </a:p>
        </p:txBody>
      </p:sp>
      <p:pic>
        <p:nvPicPr>
          <p:cNvPr id="4" name="Picture 3" descr="logoTop[1].png"/>
          <p:cNvPicPr>
            <a:picLocks noChangeAspect="1"/>
          </p:cNvPicPr>
          <p:nvPr/>
        </p:nvPicPr>
        <p:blipFill>
          <a:blip r:embed="rId2" cstate="print"/>
          <a:stretch>
            <a:fillRect/>
          </a:stretch>
        </p:blipFill>
        <p:spPr>
          <a:xfrm>
            <a:off x="4657529" y="5600700"/>
            <a:ext cx="4428929" cy="1219200"/>
          </a:xfrm>
          <a:prstGeom prst="rect">
            <a:avLst/>
          </a:prstGeom>
        </p:spPr>
      </p:pic>
      <p:sp>
        <p:nvSpPr>
          <p:cNvPr id="2" name="Content Placeholder 1"/>
          <p:cNvSpPr>
            <a:spLocks noGrp="1"/>
          </p:cNvSpPr>
          <p:nvPr>
            <p:ph idx="1"/>
          </p:nvPr>
        </p:nvSpPr>
        <p:spPr>
          <a:xfrm>
            <a:off x="457200" y="1481329"/>
            <a:ext cx="8229600" cy="3928871"/>
          </a:xfrm>
        </p:spPr>
        <p:txBody>
          <a:bodyPr/>
          <a:lstStyle/>
          <a:p>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447800"/>
            <a:ext cx="7543800" cy="403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04800" y="5497899"/>
            <a:ext cx="4572000" cy="646331"/>
          </a:xfrm>
          <a:prstGeom prst="rect">
            <a:avLst/>
          </a:prstGeom>
          <a:noFill/>
        </p:spPr>
        <p:txBody>
          <a:bodyPr wrap="square" rtlCol="0">
            <a:spAutoFit/>
          </a:bodyPr>
          <a:lstStyle/>
          <a:p>
            <a:r>
              <a:rPr lang="en-US" sz="1200" b="1" dirty="0" smtClean="0"/>
              <a:t>***Effective tax stayed consistent over the years. The change in the tax rate is a direct correlation with the property values. </a:t>
            </a:r>
            <a:endParaRPr lang="en-US" sz="1200"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Finance Group</a:t>
            </a:r>
            <a:endParaRPr lang="en-US" dirty="0"/>
          </a:p>
        </p:txBody>
      </p:sp>
      <p:pic>
        <p:nvPicPr>
          <p:cNvPr id="5" name="Picture 4" descr="logoTop[1].png"/>
          <p:cNvPicPr>
            <a:picLocks noChangeAspect="1"/>
          </p:cNvPicPr>
          <p:nvPr/>
        </p:nvPicPr>
        <p:blipFill>
          <a:blip r:embed="rId2" cstate="print"/>
          <a:stretch>
            <a:fillRect/>
          </a:stretch>
        </p:blipFill>
        <p:spPr>
          <a:xfrm>
            <a:off x="4800600" y="5640084"/>
            <a:ext cx="4285858" cy="1179815"/>
          </a:xfrm>
          <a:prstGeom prst="rect">
            <a:avLst/>
          </a:prstGeom>
        </p:spPr>
      </p:pic>
      <p:sp>
        <p:nvSpPr>
          <p:cNvPr id="2" name="Content Placeholder 1"/>
          <p:cNvSpPr>
            <a:spLocks noGrp="1"/>
          </p:cNvSpPr>
          <p:nvPr>
            <p:ph idx="1"/>
          </p:nvPr>
        </p:nvSpPr>
        <p:spPr/>
        <p:txBody>
          <a:bodyPr/>
          <a:lstStyle/>
          <a:p>
            <a:endParaRPr lang="en-US"/>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098183"/>
            <a:ext cx="8229600" cy="44644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0"/>
            <a:ext cx="8229600" cy="3352800"/>
          </a:xfrm>
        </p:spPr>
        <p:txBody>
          <a:bodyPr>
            <a:noAutofit/>
          </a:bodyPr>
          <a:lstStyle/>
          <a:p>
            <a:pPr algn="ctr"/>
            <a:r>
              <a:rPr lang="en-US" dirty="0" smtClean="0"/>
              <a:t>Recommendations </a:t>
            </a:r>
            <a:br>
              <a:rPr lang="en-US" dirty="0" smtClean="0"/>
            </a:br>
            <a:r>
              <a:rPr lang="en-US" dirty="0" smtClean="0"/>
              <a:t>and </a:t>
            </a:r>
            <a:br>
              <a:rPr lang="en-US" dirty="0" smtClean="0"/>
            </a:br>
            <a:r>
              <a:rPr lang="en-US" dirty="0" smtClean="0"/>
              <a:t>Conclusions</a:t>
            </a:r>
            <a:endParaRPr lang="en-US" dirty="0"/>
          </a:p>
        </p:txBody>
      </p:sp>
      <p:pic>
        <p:nvPicPr>
          <p:cNvPr id="4" name="Picture 3" descr="logoTop[1].png"/>
          <p:cNvPicPr>
            <a:picLocks noChangeAspect="1"/>
          </p:cNvPicPr>
          <p:nvPr/>
        </p:nvPicPr>
        <p:blipFill>
          <a:blip r:embed="rId2" cstate="print"/>
          <a:stretch>
            <a:fillRect/>
          </a:stretch>
        </p:blipFill>
        <p:spPr>
          <a:xfrm>
            <a:off x="4657529" y="5600700"/>
            <a:ext cx="4428929" cy="1219200"/>
          </a:xfrm>
          <a:prstGeom prst="rect">
            <a:avLst/>
          </a:prstGeo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Over $100 million in identified needs</a:t>
            </a:r>
          </a:p>
          <a:p>
            <a:endParaRPr lang="en-US" dirty="0" smtClean="0"/>
          </a:p>
          <a:p>
            <a:r>
              <a:rPr lang="en-US" dirty="0" smtClean="0"/>
              <a:t>Group NOT currently recommending</a:t>
            </a:r>
          </a:p>
          <a:p>
            <a:pPr lvl="1"/>
            <a:r>
              <a:rPr lang="en-US" dirty="0" smtClean="0"/>
              <a:t>$73 million in project needs</a:t>
            </a:r>
          </a:p>
          <a:p>
            <a:pPr lvl="2"/>
            <a:r>
              <a:rPr lang="en-US" dirty="0" smtClean="0"/>
              <a:t>Streets and Drainage  	$43 million</a:t>
            </a:r>
          </a:p>
          <a:p>
            <a:pPr lvl="2"/>
            <a:r>
              <a:rPr lang="en-US" dirty="0" smtClean="0"/>
              <a:t>Parks and Recreation 		$10 million</a:t>
            </a:r>
          </a:p>
          <a:p>
            <a:pPr lvl="2"/>
            <a:r>
              <a:rPr lang="en-US" dirty="0" smtClean="0"/>
              <a:t>Facilities 			$20 million</a:t>
            </a:r>
          </a:p>
          <a:p>
            <a:pPr lvl="1"/>
            <a:endParaRPr lang="en-US" dirty="0" smtClean="0"/>
          </a:p>
          <a:p>
            <a:pPr lvl="1"/>
            <a:r>
              <a:rPr lang="en-US" dirty="0" smtClean="0"/>
              <a:t>Funding of short life cycle projects</a:t>
            </a:r>
          </a:p>
          <a:p>
            <a:pPr lvl="1"/>
            <a:endParaRPr lang="en-US" dirty="0" smtClean="0"/>
          </a:p>
          <a:p>
            <a:pPr lvl="1"/>
            <a:endParaRPr lang="en-US" dirty="0"/>
          </a:p>
        </p:txBody>
      </p:sp>
      <p:sp>
        <p:nvSpPr>
          <p:cNvPr id="3" name="Title 2"/>
          <p:cNvSpPr>
            <a:spLocks noGrp="1"/>
          </p:cNvSpPr>
          <p:nvPr>
            <p:ph type="title"/>
          </p:nvPr>
        </p:nvSpPr>
        <p:spPr>
          <a:xfrm>
            <a:off x="76200" y="274638"/>
            <a:ext cx="9010258" cy="1096962"/>
          </a:xfrm>
        </p:spPr>
        <p:txBody>
          <a:bodyPr>
            <a:noAutofit/>
          </a:bodyPr>
          <a:lstStyle/>
          <a:p>
            <a:pPr algn="ctr"/>
            <a:r>
              <a:rPr lang="en-US" dirty="0" smtClean="0"/>
              <a:t>Recommendations &amp; Conclusions</a:t>
            </a:r>
            <a:endParaRPr lang="en-US" dirty="0"/>
          </a:p>
        </p:txBody>
      </p:sp>
      <p:pic>
        <p:nvPicPr>
          <p:cNvPr id="4" name="Picture 3" descr="logoTop[1].png"/>
          <p:cNvPicPr>
            <a:picLocks noChangeAspect="1"/>
          </p:cNvPicPr>
          <p:nvPr/>
        </p:nvPicPr>
        <p:blipFill>
          <a:blip r:embed="rId2" cstate="print"/>
          <a:stretch>
            <a:fillRect/>
          </a:stretch>
        </p:blipFill>
        <p:spPr>
          <a:xfrm>
            <a:off x="4657529" y="5600700"/>
            <a:ext cx="4428929" cy="1219200"/>
          </a:xfrm>
          <a:prstGeom prst="rect">
            <a:avLst/>
          </a:prstGeom>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sz="2400" dirty="0" smtClean="0"/>
              <a:t>Bond Group has voted and makes the following recommendations</a:t>
            </a:r>
          </a:p>
          <a:p>
            <a:r>
              <a:rPr lang="en-US" sz="2400" dirty="0" smtClean="0"/>
              <a:t>Bond Amount					Tax Rate</a:t>
            </a:r>
          </a:p>
          <a:p>
            <a:pPr lvl="1"/>
            <a:r>
              <a:rPr lang="en-US" sz="2000" dirty="0" smtClean="0"/>
              <a:t>Streets and Drainage  	- $7,638,200		.017989</a:t>
            </a:r>
          </a:p>
          <a:p>
            <a:pPr lvl="1"/>
            <a:r>
              <a:rPr lang="en-US" sz="2000" dirty="0" smtClean="0"/>
              <a:t>Parks and Recreation       -$7,214,500		.016992</a:t>
            </a:r>
          </a:p>
          <a:p>
            <a:pPr lvl="1"/>
            <a:r>
              <a:rPr lang="en-US" sz="2000" dirty="0" smtClean="0"/>
              <a:t>Facilities - Library	- $2,000,000		.004710</a:t>
            </a:r>
          </a:p>
          <a:p>
            <a:pPr lvl="1"/>
            <a:r>
              <a:rPr lang="en-US" sz="2000" dirty="0" smtClean="0"/>
              <a:t>Facilities – Fire Dept.	- $6,500,000		.015309</a:t>
            </a:r>
          </a:p>
          <a:p>
            <a:pPr lvl="1"/>
            <a:r>
              <a:rPr lang="en-US" sz="2000" b="1" dirty="0">
                <a:effectLst>
                  <a:outerShdw blurRad="38100" dist="38100" dir="2700000" algn="tl">
                    <a:srgbClr val="000000">
                      <a:alpha val="43137"/>
                    </a:srgbClr>
                  </a:outerShdw>
                </a:effectLst>
              </a:rPr>
              <a:t>TOTAL			- $23,352,700	.055000</a:t>
            </a:r>
          </a:p>
          <a:p>
            <a:r>
              <a:rPr lang="en-US" sz="2400" dirty="0" smtClean="0"/>
              <a:t>Bond Election – November 2013</a:t>
            </a:r>
          </a:p>
          <a:p>
            <a:r>
              <a:rPr lang="en-US" sz="2400" dirty="0" smtClean="0"/>
              <a:t>Ballot Items– At least four separate items</a:t>
            </a:r>
          </a:p>
          <a:p>
            <a:r>
              <a:rPr lang="en-US" sz="2400" dirty="0" smtClean="0"/>
              <a:t>Facilities Master Plan - Immediate</a:t>
            </a:r>
          </a:p>
        </p:txBody>
      </p:sp>
      <p:sp>
        <p:nvSpPr>
          <p:cNvPr id="3" name="Title 2"/>
          <p:cNvSpPr>
            <a:spLocks noGrp="1"/>
          </p:cNvSpPr>
          <p:nvPr>
            <p:ph type="title"/>
          </p:nvPr>
        </p:nvSpPr>
        <p:spPr>
          <a:xfrm>
            <a:off x="0" y="274638"/>
            <a:ext cx="9086458" cy="1143000"/>
          </a:xfrm>
        </p:spPr>
        <p:txBody>
          <a:bodyPr>
            <a:noAutofit/>
          </a:bodyPr>
          <a:lstStyle/>
          <a:p>
            <a:pPr algn="ctr"/>
            <a:r>
              <a:rPr lang="en-US" dirty="0"/>
              <a:t>Recommendations &amp; Conclusions</a:t>
            </a:r>
          </a:p>
        </p:txBody>
      </p:sp>
      <p:pic>
        <p:nvPicPr>
          <p:cNvPr id="4" name="Picture 3" descr="logoTop[1].png"/>
          <p:cNvPicPr>
            <a:picLocks noChangeAspect="1"/>
          </p:cNvPicPr>
          <p:nvPr/>
        </p:nvPicPr>
        <p:blipFill>
          <a:blip r:embed="rId2" cstate="print"/>
          <a:stretch>
            <a:fillRect/>
          </a:stretch>
        </p:blipFill>
        <p:spPr>
          <a:xfrm>
            <a:off x="4657529" y="5600700"/>
            <a:ext cx="4428929" cy="1219200"/>
          </a:xfrm>
          <a:prstGeom prst="rect">
            <a:avLst/>
          </a:prstGeom>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274638"/>
            <a:ext cx="8934058" cy="1143000"/>
          </a:xfrm>
        </p:spPr>
        <p:txBody>
          <a:bodyPr>
            <a:noAutofit/>
          </a:bodyPr>
          <a:lstStyle/>
          <a:p>
            <a:r>
              <a:rPr lang="en-US" dirty="0"/>
              <a:t>Recommendations &amp; Conclusions</a:t>
            </a:r>
          </a:p>
        </p:txBody>
      </p:sp>
      <p:pic>
        <p:nvPicPr>
          <p:cNvPr id="4" name="Picture 3" descr="logoTop[1].png"/>
          <p:cNvPicPr>
            <a:picLocks noChangeAspect="1"/>
          </p:cNvPicPr>
          <p:nvPr/>
        </p:nvPicPr>
        <p:blipFill>
          <a:blip r:embed="rId2" cstate="print"/>
          <a:stretch>
            <a:fillRect/>
          </a:stretch>
        </p:blipFill>
        <p:spPr>
          <a:xfrm>
            <a:off x="4657529" y="5600700"/>
            <a:ext cx="4428929" cy="1219200"/>
          </a:xfrm>
          <a:prstGeom prst="rect">
            <a:avLst/>
          </a:prstGeom>
        </p:spPr>
      </p:pic>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9129" y="1463677"/>
            <a:ext cx="4876800" cy="40227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228600" y="5486400"/>
            <a:ext cx="4876800" cy="461665"/>
          </a:xfrm>
          <a:prstGeom prst="rect">
            <a:avLst/>
          </a:prstGeom>
          <a:noFill/>
        </p:spPr>
        <p:txBody>
          <a:bodyPr wrap="square" rtlCol="0">
            <a:spAutoFit/>
          </a:bodyPr>
          <a:lstStyle/>
          <a:p>
            <a:r>
              <a:rPr lang="en-US" sz="1200" b="1" dirty="0"/>
              <a:t>***Effective tax stayed consistent over the years. The change in the tax rate is a direct correlation with the property values.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City Manager Charge</a:t>
            </a:r>
          </a:p>
          <a:p>
            <a:pPr lvl="1"/>
            <a:r>
              <a:rPr lang="en-US" dirty="0" smtClean="0"/>
              <a:t>To review and make recommendations for a potential bond issue.</a:t>
            </a:r>
          </a:p>
          <a:p>
            <a:pPr lvl="2"/>
            <a:r>
              <a:rPr lang="en-US" dirty="0" smtClean="0"/>
              <a:t>Provided information and personnel resources</a:t>
            </a:r>
          </a:p>
          <a:p>
            <a:pPr lvl="2">
              <a:buNone/>
            </a:pPr>
            <a:endParaRPr lang="en-US" dirty="0" smtClean="0"/>
          </a:p>
          <a:p>
            <a:r>
              <a:rPr lang="en-US" dirty="0" smtClean="0"/>
              <a:t>City Manager or staff never influenced the outcome for this group</a:t>
            </a:r>
            <a:endParaRPr lang="en-US" dirty="0"/>
          </a:p>
        </p:txBody>
      </p:sp>
      <p:sp>
        <p:nvSpPr>
          <p:cNvPr id="3" name="Title 2"/>
          <p:cNvSpPr>
            <a:spLocks noGrp="1"/>
          </p:cNvSpPr>
          <p:nvPr>
            <p:ph type="title"/>
          </p:nvPr>
        </p:nvSpPr>
        <p:spPr/>
        <p:txBody>
          <a:bodyPr>
            <a:normAutofit/>
          </a:bodyPr>
          <a:lstStyle/>
          <a:p>
            <a:pPr algn="ctr"/>
            <a:r>
              <a:rPr lang="en-US" dirty="0" smtClean="0"/>
              <a:t>Introductions and Remarks</a:t>
            </a:r>
            <a:endParaRPr lang="en-US" dirty="0"/>
          </a:p>
        </p:txBody>
      </p:sp>
      <p:pic>
        <p:nvPicPr>
          <p:cNvPr id="4" name="Picture 3" descr="logoTop[1].png"/>
          <p:cNvPicPr>
            <a:picLocks noChangeAspect="1"/>
          </p:cNvPicPr>
          <p:nvPr/>
        </p:nvPicPr>
        <p:blipFill>
          <a:blip r:embed="rId2" cstate="print"/>
          <a:stretch>
            <a:fillRect/>
          </a:stretch>
        </p:blipFill>
        <p:spPr>
          <a:xfrm>
            <a:off x="4343400" y="5455920"/>
            <a:ext cx="4428929" cy="1219200"/>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Group appreciates the opportunity to respond to and make recommendations to meet the needs of the City of Friendswood</a:t>
            </a:r>
          </a:p>
          <a:p>
            <a:endParaRPr lang="en-US" dirty="0" smtClean="0"/>
          </a:p>
          <a:p>
            <a:r>
              <a:rPr lang="en-US" dirty="0" smtClean="0"/>
              <a:t>Group stands adjourned and ready to assist the Council should you call an election</a:t>
            </a:r>
            <a:endParaRPr lang="en-US" dirty="0"/>
          </a:p>
        </p:txBody>
      </p:sp>
      <p:sp>
        <p:nvSpPr>
          <p:cNvPr id="3" name="Title 2"/>
          <p:cNvSpPr>
            <a:spLocks noGrp="1"/>
          </p:cNvSpPr>
          <p:nvPr>
            <p:ph type="title"/>
          </p:nvPr>
        </p:nvSpPr>
        <p:spPr>
          <a:xfrm>
            <a:off x="76200" y="274638"/>
            <a:ext cx="9010258" cy="1143000"/>
          </a:xfrm>
        </p:spPr>
        <p:txBody>
          <a:bodyPr>
            <a:normAutofit/>
          </a:bodyPr>
          <a:lstStyle/>
          <a:p>
            <a:r>
              <a:rPr lang="en-US" dirty="0"/>
              <a:t>Recommendations &amp; Conclusions</a:t>
            </a:r>
          </a:p>
        </p:txBody>
      </p:sp>
      <p:pic>
        <p:nvPicPr>
          <p:cNvPr id="4" name="Picture 3" descr="logoTop[1].png"/>
          <p:cNvPicPr>
            <a:picLocks noChangeAspect="1"/>
          </p:cNvPicPr>
          <p:nvPr/>
        </p:nvPicPr>
        <p:blipFill>
          <a:blip r:embed="rId2" cstate="print"/>
          <a:stretch>
            <a:fillRect/>
          </a:stretch>
        </p:blipFill>
        <p:spPr>
          <a:xfrm>
            <a:off x="4657529" y="5600700"/>
            <a:ext cx="4428929" cy="1219200"/>
          </a:xfrm>
          <a:prstGeom prst="rect">
            <a:avLst/>
          </a:prstGeo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525963"/>
          </a:xfrm>
        </p:spPr>
        <p:txBody>
          <a:bodyPr>
            <a:normAutofit lnSpcReduction="10000"/>
          </a:bodyPr>
          <a:lstStyle/>
          <a:p>
            <a:r>
              <a:rPr lang="en-US" dirty="0" smtClean="0"/>
              <a:t>Bond Advisory Group</a:t>
            </a:r>
          </a:p>
          <a:p>
            <a:pPr lvl="1"/>
            <a:r>
              <a:rPr lang="en-US" dirty="0" smtClean="0"/>
              <a:t>Four different focus areas (subgroups)</a:t>
            </a:r>
          </a:p>
          <a:p>
            <a:pPr lvl="2"/>
            <a:r>
              <a:rPr lang="en-US" dirty="0" smtClean="0"/>
              <a:t>Streets and Drainage</a:t>
            </a:r>
          </a:p>
          <a:p>
            <a:pPr lvl="2"/>
            <a:r>
              <a:rPr lang="en-US" dirty="0" smtClean="0"/>
              <a:t>Parks and Recreation</a:t>
            </a:r>
          </a:p>
          <a:p>
            <a:pPr lvl="2"/>
            <a:r>
              <a:rPr lang="en-US" dirty="0" smtClean="0"/>
              <a:t>Facilities </a:t>
            </a:r>
          </a:p>
          <a:p>
            <a:pPr lvl="2"/>
            <a:r>
              <a:rPr lang="en-US" dirty="0" smtClean="0"/>
              <a:t>Finance</a:t>
            </a:r>
          </a:p>
          <a:p>
            <a:pPr lvl="1"/>
            <a:r>
              <a:rPr lang="en-US" dirty="0" smtClean="0"/>
              <a:t>Full Group met 8 times; Subgroups met numerous times</a:t>
            </a:r>
          </a:p>
          <a:p>
            <a:pPr lvl="2"/>
            <a:r>
              <a:rPr lang="en-US" dirty="0" smtClean="0"/>
              <a:t>Met with citizens and staff</a:t>
            </a:r>
          </a:p>
          <a:p>
            <a:pPr lvl="2"/>
            <a:r>
              <a:rPr lang="en-US" dirty="0" smtClean="0"/>
              <a:t>Carefully reviewed</a:t>
            </a:r>
          </a:p>
          <a:p>
            <a:pPr lvl="3"/>
            <a:r>
              <a:rPr lang="en-US" dirty="0" smtClean="0"/>
              <a:t>Capital Improvements Plans</a:t>
            </a:r>
          </a:p>
          <a:p>
            <a:pPr lvl="3"/>
            <a:r>
              <a:rPr lang="en-US" dirty="0" smtClean="0"/>
              <a:t>Financing structures and options</a:t>
            </a:r>
            <a:endParaRPr lang="en-US" dirty="0"/>
          </a:p>
        </p:txBody>
      </p:sp>
      <p:sp>
        <p:nvSpPr>
          <p:cNvPr id="3" name="Title 2"/>
          <p:cNvSpPr>
            <a:spLocks noGrp="1"/>
          </p:cNvSpPr>
          <p:nvPr>
            <p:ph type="title"/>
          </p:nvPr>
        </p:nvSpPr>
        <p:spPr/>
        <p:txBody>
          <a:bodyPr>
            <a:normAutofit/>
          </a:bodyPr>
          <a:lstStyle/>
          <a:p>
            <a:pPr algn="ctr"/>
            <a:r>
              <a:rPr lang="en-US" dirty="0" smtClean="0"/>
              <a:t>Introductions and Remarks</a:t>
            </a:r>
            <a:endParaRPr lang="en-US" dirty="0"/>
          </a:p>
        </p:txBody>
      </p:sp>
      <p:pic>
        <p:nvPicPr>
          <p:cNvPr id="4" name="Picture 3" descr="logoTop[1].png"/>
          <p:cNvPicPr>
            <a:picLocks noChangeAspect="1"/>
          </p:cNvPicPr>
          <p:nvPr/>
        </p:nvPicPr>
        <p:blipFill>
          <a:blip r:embed="rId3" cstate="print"/>
          <a:stretch>
            <a:fillRect/>
          </a:stretch>
        </p:blipFill>
        <p:spPr>
          <a:xfrm>
            <a:off x="4419600" y="5455920"/>
            <a:ext cx="4428929" cy="12192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1"/>
          <p:cNvSpPr>
            <a:spLocks noGrp="1" noChangeArrowheads="1"/>
          </p:cNvSpPr>
          <p:nvPr>
            <p:ph type="title" idx="4294967295"/>
          </p:nvPr>
        </p:nvSpPr>
        <p:spPr bwMode="auto">
          <a:xfrm>
            <a:off x="207963" y="20637"/>
            <a:ext cx="8097837" cy="969963"/>
          </a:xfrm>
          <a:noFill/>
        </p:spPr>
        <p:txBody>
          <a:bodyPr lIns="0" tIns="35268" rIns="0" bIns="0">
            <a:noAutofit/>
          </a:bodyPr>
          <a:lstStyle/>
          <a:p>
            <a:pPr algn="ct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dirty="0"/>
              <a:t>Introductions and Remarks</a:t>
            </a:r>
            <a:endParaRPr lang="en-US" b="0" dirty="0" smtClean="0">
              <a:effectLst/>
            </a:endParaRPr>
          </a:p>
        </p:txBody>
      </p:sp>
      <p:sp>
        <p:nvSpPr>
          <p:cNvPr id="38915" name="Rectangle 2"/>
          <p:cNvSpPr>
            <a:spLocks noGrp="1" noChangeArrowheads="1"/>
          </p:cNvSpPr>
          <p:nvPr>
            <p:ph type="subTitle" idx="4294967295"/>
          </p:nvPr>
        </p:nvSpPr>
        <p:spPr>
          <a:xfrm>
            <a:off x="622300" y="1484313"/>
            <a:ext cx="8228013" cy="4391025"/>
          </a:xfrm>
        </p:spPr>
        <p:txBody>
          <a:bodyPr lIns="0" tIns="25471" rIns="0" bIns="0" anchor="ctr">
            <a:normAutofit/>
          </a:bodyPr>
          <a:lstStyle/>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1000"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r>
              <a:rPr lang="en-US" sz="2400" b="1" dirty="0" smtClean="0">
                <a:effectLst>
                  <a:outerShdw blurRad="38100" dist="38100" dir="2700000" algn="tl">
                    <a:srgbClr val="C0C0C0"/>
                  </a:outerShdw>
                </a:effectLst>
                <a:ea typeface="SimSun"/>
                <a:cs typeface="SimSun"/>
              </a:rPr>
              <a:t>Friendswood Population Growth</a:t>
            </a: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990600" lvl="1" indent="-533400" algn="ctr"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2400" b="1" dirty="0" smtClean="0">
              <a:effectLst>
                <a:outerShdw blurRad="38100" dist="38100" dir="2700000" algn="tl">
                  <a:srgbClr val="C0C0C0"/>
                </a:outerShdw>
              </a:effectLst>
              <a:ea typeface="SimSun"/>
              <a:cs typeface="SimSun"/>
            </a:endParaRPr>
          </a:p>
          <a:p>
            <a:pPr marL="533400" indent="-533400" algn="just" defTabSz="457200" eaLnBrk="1" hangingPunct="1">
              <a:lnSpc>
                <a:spcPct val="80000"/>
              </a:lnSpc>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defRPr/>
            </a:pPr>
            <a:endParaRPr lang="en-US" sz="700" dirty="0" smtClean="0">
              <a:ea typeface="SimSun"/>
              <a:cs typeface="SimSun"/>
            </a:endParaRPr>
          </a:p>
        </p:txBody>
      </p:sp>
      <p:graphicFrame>
        <p:nvGraphicFramePr>
          <p:cNvPr id="38916" name="Object 4"/>
          <p:cNvGraphicFramePr>
            <a:graphicFrameLocks noChangeAspect="1"/>
          </p:cNvGraphicFramePr>
          <p:nvPr>
            <p:extLst>
              <p:ext uri="{D42A27DB-BD31-4B8C-83A1-F6EECF244321}">
                <p14:modId xmlns:p14="http://schemas.microsoft.com/office/powerpoint/2010/main" val="482657349"/>
              </p:ext>
            </p:extLst>
          </p:nvPr>
        </p:nvGraphicFramePr>
        <p:xfrm>
          <a:off x="1086152" y="760095"/>
          <a:ext cx="7276495" cy="4775200"/>
        </p:xfrm>
        <a:graphic>
          <a:graphicData uri="http://schemas.openxmlformats.org/presentationml/2006/ole">
            <mc:AlternateContent xmlns:mc="http://schemas.openxmlformats.org/markup-compatibility/2006">
              <mc:Choice xmlns:v="urn:schemas-microsoft-com:vml" Requires="v">
                <p:oleObj spid="_x0000_s3107" name="Chart" r:id="rId4" imgW="6715049" imgH="4476848" progId="MSGraph.Chart.8">
                  <p:embed followColorScheme="full"/>
                </p:oleObj>
              </mc:Choice>
              <mc:Fallback>
                <p:oleObj name="Chart" r:id="rId4" imgW="6715049" imgH="4476848" progId="MSGraph.Chart.8">
                  <p:embed followColorScheme="full"/>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6152" y="760095"/>
                        <a:ext cx="7276495" cy="4775200"/>
                      </a:xfrm>
                      <a:prstGeom prst="rect">
                        <a:avLst/>
                      </a:prstGeom>
                      <a:noFill/>
                    </p:spPr>
                  </p:pic>
                </p:oleObj>
              </mc:Fallback>
            </mc:AlternateContent>
          </a:graphicData>
        </a:graphic>
      </p:graphicFrame>
      <p:sp>
        <p:nvSpPr>
          <p:cNvPr id="38919" name="Text Box 5"/>
          <p:cNvSpPr txBox="1">
            <a:spLocks noChangeArrowheads="1"/>
          </p:cNvSpPr>
          <p:nvPr/>
        </p:nvSpPr>
        <p:spPr bwMode="auto">
          <a:xfrm>
            <a:off x="3732213" y="2211388"/>
            <a:ext cx="1866900" cy="508000"/>
          </a:xfrm>
          <a:prstGeom prst="rect">
            <a:avLst/>
          </a:prstGeom>
          <a:solidFill>
            <a:schemeClr val="bg1"/>
          </a:solidFill>
          <a:ln w="9525">
            <a:solidFill>
              <a:schemeClr val="tx1"/>
            </a:solidFill>
            <a:miter lim="800000"/>
            <a:headEnd/>
            <a:tailEnd/>
          </a:ln>
        </p:spPr>
        <p:txBody>
          <a:bodyPr lIns="82945" tIns="41473" rIns="82945" bIns="41473">
            <a:spAutoFit/>
          </a:bodyPr>
          <a:lstStyle/>
          <a:p>
            <a:pPr algn="ctr" defTabSz="828675" eaLnBrk="0" hangingPunct="0">
              <a:spcBef>
                <a:spcPct val="50000"/>
              </a:spcBef>
            </a:pPr>
            <a:r>
              <a:rPr lang="en-US" sz="1100">
                <a:ea typeface="Microsoft YaHei"/>
                <a:cs typeface="Microsoft YaHei"/>
              </a:rPr>
              <a:t>51% growth since 1994</a:t>
            </a:r>
          </a:p>
          <a:p>
            <a:pPr algn="ctr" defTabSz="828675" eaLnBrk="0" hangingPunct="0">
              <a:spcBef>
                <a:spcPct val="50000"/>
              </a:spcBef>
            </a:pPr>
            <a:r>
              <a:rPr lang="en-US" sz="1100">
                <a:ea typeface="Microsoft YaHei"/>
                <a:cs typeface="Microsoft YaHei"/>
              </a:rPr>
              <a:t>366% growth since 1975</a:t>
            </a:r>
          </a:p>
        </p:txBody>
      </p:sp>
      <p:sp>
        <p:nvSpPr>
          <p:cNvPr id="25604" name="Slide Number Placeholder 6"/>
          <p:cNvSpPr txBox="1">
            <a:spLocks noGrp="1"/>
          </p:cNvSpPr>
          <p:nvPr/>
        </p:nvSpPr>
        <p:spPr bwMode="auto">
          <a:xfrm>
            <a:off x="4419600" y="6221413"/>
            <a:ext cx="609600" cy="365125"/>
          </a:xfrm>
          <a:prstGeom prst="rect">
            <a:avLst/>
          </a:prstGeom>
          <a:noFill/>
          <a:ln>
            <a:miter lim="800000"/>
            <a:headEnd/>
            <a:tailEnd/>
          </a:ln>
        </p:spPr>
        <p:txBody>
          <a:bodyPr anchor="b"/>
          <a:lstStyle/>
          <a:p>
            <a:pPr algn="ctr">
              <a:defRPr/>
            </a:pPr>
            <a:fld id="{52548252-42C1-4FA0-A1C4-514B6028BE32}" type="slidenum">
              <a:rPr lang="en-US" sz="1600">
                <a:latin typeface="+mn-lt"/>
              </a:rPr>
              <a:pPr algn="ctr">
                <a:defRPr/>
              </a:pPr>
              <a:t>6</a:t>
            </a:fld>
            <a:endParaRPr lang="en-US" sz="1600">
              <a:latin typeface="+mn-lt"/>
            </a:endParaRPr>
          </a:p>
        </p:txBody>
      </p:sp>
      <p:pic>
        <p:nvPicPr>
          <p:cNvPr id="9" name="Picture 8" descr="logoTop[1].png"/>
          <p:cNvPicPr>
            <a:picLocks noChangeAspect="1"/>
          </p:cNvPicPr>
          <p:nvPr/>
        </p:nvPicPr>
        <p:blipFill>
          <a:blip r:embed="rId6" cstate="print"/>
          <a:stretch>
            <a:fillRect/>
          </a:stretch>
        </p:blipFill>
        <p:spPr>
          <a:xfrm>
            <a:off x="4445000" y="5522595"/>
            <a:ext cx="4428929" cy="12192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Subgroup Members</a:t>
            </a:r>
            <a:endParaRPr lang="en-US" dirty="0"/>
          </a:p>
        </p:txBody>
      </p:sp>
      <p:pic>
        <p:nvPicPr>
          <p:cNvPr id="4" name="Picture 3" descr="logoTop[1].png"/>
          <p:cNvPicPr>
            <a:picLocks noChangeAspect="1"/>
          </p:cNvPicPr>
          <p:nvPr/>
        </p:nvPicPr>
        <p:blipFill>
          <a:blip r:embed="rId2" cstate="print"/>
          <a:stretch>
            <a:fillRect/>
          </a:stretch>
        </p:blipFill>
        <p:spPr>
          <a:xfrm>
            <a:off x="4419600" y="5557520"/>
            <a:ext cx="4428929" cy="1219200"/>
          </a:xfrm>
          <a:prstGeom prst="rect">
            <a:avLst/>
          </a:prstGeom>
        </p:spPr>
      </p:pic>
      <p:sp>
        <p:nvSpPr>
          <p:cNvPr id="2" name="Content Placeholder 1"/>
          <p:cNvSpPr>
            <a:spLocks noGrp="1"/>
          </p:cNvSpPr>
          <p:nvPr>
            <p:ph idx="1"/>
          </p:nvPr>
        </p:nvSpPr>
        <p:spPr/>
        <p:txBody>
          <a:bodyPr/>
          <a:lstStyle/>
          <a:p>
            <a:endParaRPr lang="en-US"/>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0999" y="1305873"/>
            <a:ext cx="8467529" cy="43075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200" b="1" dirty="0" smtClean="0"/>
              <a:t>Rationale for Recommendations</a:t>
            </a:r>
          </a:p>
          <a:p>
            <a:pPr lvl="1"/>
            <a:r>
              <a:rPr lang="en-US" sz="2200" dirty="0" smtClean="0"/>
              <a:t>Vision 2020?</a:t>
            </a:r>
          </a:p>
          <a:p>
            <a:pPr lvl="1"/>
            <a:r>
              <a:rPr lang="en-US" sz="2200" dirty="0" smtClean="0"/>
              <a:t>Enhance safety?</a:t>
            </a:r>
          </a:p>
          <a:p>
            <a:pPr lvl="1"/>
            <a:r>
              <a:rPr lang="en-US" sz="2200" dirty="0" smtClean="0"/>
              <a:t>Promote Friendswood as the #1 City?</a:t>
            </a:r>
          </a:p>
          <a:p>
            <a:pPr lvl="1"/>
            <a:r>
              <a:rPr lang="en-US" sz="2200" dirty="0" smtClean="0"/>
              <a:t>Improve efficiency in operation?</a:t>
            </a:r>
          </a:p>
          <a:p>
            <a:pPr lvl="1"/>
            <a:r>
              <a:rPr lang="en-US" sz="2200" dirty="0" smtClean="0"/>
              <a:t>Increase attractiveness to prospective businesses?</a:t>
            </a:r>
          </a:p>
          <a:p>
            <a:pPr lvl="1"/>
            <a:r>
              <a:rPr lang="en-US" sz="2200" dirty="0" smtClean="0"/>
              <a:t>Improve quality of life?</a:t>
            </a:r>
          </a:p>
          <a:p>
            <a:pPr lvl="1"/>
            <a:r>
              <a:rPr lang="en-US" sz="2200" dirty="0" smtClean="0"/>
              <a:t>Improve infrastructure?</a:t>
            </a:r>
          </a:p>
          <a:p>
            <a:pPr lvl="1"/>
            <a:r>
              <a:rPr lang="en-US" sz="2200" dirty="0" smtClean="0"/>
              <a:t>Prepare Friendswood for build out?</a:t>
            </a:r>
          </a:p>
          <a:p>
            <a:pPr lvl="1"/>
            <a:r>
              <a:rPr lang="en-US" sz="2200" dirty="0" smtClean="0"/>
              <a:t>Benefit to what percentage of residents?</a:t>
            </a:r>
          </a:p>
          <a:p>
            <a:pPr lvl="1"/>
            <a:r>
              <a:rPr lang="en-US" sz="2200" dirty="0" smtClean="0"/>
              <a:t>Increase value of homes and businesses?</a:t>
            </a:r>
          </a:p>
          <a:p>
            <a:pPr lvl="1"/>
            <a:endParaRPr lang="en-US" dirty="0" smtClean="0"/>
          </a:p>
          <a:p>
            <a:pPr lvl="1"/>
            <a:endParaRPr lang="en-US" dirty="0"/>
          </a:p>
        </p:txBody>
      </p:sp>
      <p:sp>
        <p:nvSpPr>
          <p:cNvPr id="3" name="Title 2"/>
          <p:cNvSpPr>
            <a:spLocks noGrp="1"/>
          </p:cNvSpPr>
          <p:nvPr>
            <p:ph type="title"/>
          </p:nvPr>
        </p:nvSpPr>
        <p:spPr/>
        <p:txBody>
          <a:bodyPr>
            <a:normAutofit/>
          </a:bodyPr>
          <a:lstStyle/>
          <a:p>
            <a:pPr algn="ctr"/>
            <a:r>
              <a:rPr lang="en-US" dirty="0" smtClean="0"/>
              <a:t>Introductions and Remarks</a:t>
            </a:r>
            <a:endParaRPr lang="en-US" dirty="0"/>
          </a:p>
        </p:txBody>
      </p:sp>
      <p:pic>
        <p:nvPicPr>
          <p:cNvPr id="4" name="Picture 3" descr="logoTop[1].png"/>
          <p:cNvPicPr>
            <a:picLocks noChangeAspect="1"/>
          </p:cNvPicPr>
          <p:nvPr/>
        </p:nvPicPr>
        <p:blipFill>
          <a:blip r:embed="rId2" cstate="print"/>
          <a:stretch>
            <a:fillRect/>
          </a:stretch>
        </p:blipFill>
        <p:spPr>
          <a:xfrm>
            <a:off x="4676971" y="5582920"/>
            <a:ext cx="4428929" cy="12192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smtClean="0"/>
          </a:p>
          <a:p>
            <a:pPr algn="ctr">
              <a:buNone/>
            </a:pPr>
            <a:endParaRPr lang="en-US" sz="3200" dirty="0" smtClean="0"/>
          </a:p>
          <a:p>
            <a:pPr algn="ctr">
              <a:buNone/>
            </a:pPr>
            <a:endParaRPr lang="en-US" sz="3200" dirty="0" smtClean="0"/>
          </a:p>
        </p:txBody>
      </p:sp>
      <p:sp>
        <p:nvSpPr>
          <p:cNvPr id="3" name="Title 2"/>
          <p:cNvSpPr>
            <a:spLocks noGrp="1"/>
          </p:cNvSpPr>
          <p:nvPr>
            <p:ph type="title"/>
          </p:nvPr>
        </p:nvSpPr>
        <p:spPr>
          <a:xfrm>
            <a:off x="457200" y="2514600"/>
            <a:ext cx="8229600" cy="1143000"/>
          </a:xfrm>
        </p:spPr>
        <p:txBody>
          <a:bodyPr/>
          <a:lstStyle/>
          <a:p>
            <a:pPr algn="ctr"/>
            <a:r>
              <a:rPr lang="en-US" dirty="0" smtClean="0"/>
              <a:t>Group Reports</a:t>
            </a:r>
            <a:endParaRPr lang="en-US" dirty="0"/>
          </a:p>
        </p:txBody>
      </p:sp>
      <p:pic>
        <p:nvPicPr>
          <p:cNvPr id="4" name="Picture 3" descr="logoTop[1].png"/>
          <p:cNvPicPr>
            <a:picLocks noChangeAspect="1"/>
          </p:cNvPicPr>
          <p:nvPr/>
        </p:nvPicPr>
        <p:blipFill>
          <a:blip r:embed="rId2" cstate="print"/>
          <a:stretch>
            <a:fillRect/>
          </a:stretch>
        </p:blipFill>
        <p:spPr>
          <a:xfrm>
            <a:off x="4419600" y="5481320"/>
            <a:ext cx="4428929" cy="121920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2500</TotalTime>
  <Words>1436</Words>
  <Application>Microsoft Office PowerPoint</Application>
  <PresentationFormat>On-screen Show (4:3)</PresentationFormat>
  <Paragraphs>297</Paragraphs>
  <Slides>41</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3" baseType="lpstr">
      <vt:lpstr>Concourse</vt:lpstr>
      <vt:lpstr>Chart</vt:lpstr>
      <vt:lpstr>Friendswood Citizen’s Bond Group</vt:lpstr>
      <vt:lpstr>Agenda</vt:lpstr>
      <vt:lpstr>Introductions and Remarks</vt:lpstr>
      <vt:lpstr>Introductions and Remarks</vt:lpstr>
      <vt:lpstr>Introductions and Remarks</vt:lpstr>
      <vt:lpstr>Introductions and Remarks</vt:lpstr>
      <vt:lpstr>Subgroup Members</vt:lpstr>
      <vt:lpstr>Introductions and Remarks</vt:lpstr>
      <vt:lpstr>Group Reports</vt:lpstr>
      <vt:lpstr>PowerPoint Presentation</vt:lpstr>
      <vt:lpstr>Streets: Major Thoroughfares</vt:lpstr>
      <vt:lpstr>Friendswood Drainage</vt:lpstr>
      <vt:lpstr>Streets &amp; Drainage Subgroup Recommendation Summary</vt:lpstr>
      <vt:lpstr>Recommendations </vt:lpstr>
      <vt:lpstr>PowerPoint Presentation</vt:lpstr>
      <vt:lpstr>Parks &amp; Recreation </vt:lpstr>
      <vt:lpstr>PowerPoint Presentation</vt:lpstr>
      <vt:lpstr>Parks &amp; Recreation Subgroup Recommendation Summary</vt:lpstr>
      <vt:lpstr>Parks &amp; Recreation Recommendations</vt:lpstr>
      <vt:lpstr>Facilities</vt:lpstr>
      <vt:lpstr>Friendswood Public Library </vt:lpstr>
      <vt:lpstr>Friendswood Public Library </vt:lpstr>
      <vt:lpstr>Friendswood Public Library </vt:lpstr>
      <vt:lpstr>Friendswood Fire Department</vt:lpstr>
      <vt:lpstr>Friendswood Fire Department</vt:lpstr>
      <vt:lpstr>Friendswood Fire Department</vt:lpstr>
      <vt:lpstr>Facilities Master Plan</vt:lpstr>
      <vt:lpstr>Facilities Subgroup Recommendation Summary</vt:lpstr>
      <vt:lpstr>Facilities Recommendation</vt:lpstr>
      <vt:lpstr>Finance</vt:lpstr>
      <vt:lpstr>Finance Group</vt:lpstr>
      <vt:lpstr>Finance Group</vt:lpstr>
      <vt:lpstr>Finance Group</vt:lpstr>
      <vt:lpstr>Finance Group</vt:lpstr>
      <vt:lpstr>Finance Group</vt:lpstr>
      <vt:lpstr>Recommendations  and  Conclusions</vt:lpstr>
      <vt:lpstr>Recommendations &amp; Conclusions</vt:lpstr>
      <vt:lpstr>Recommendations &amp; Conclusions</vt:lpstr>
      <vt:lpstr>Recommendations &amp; Conclusions</vt:lpstr>
      <vt:lpstr>Recommendations &amp; Conclusions</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Friendswood Citizen’s Bond Committee</dc:title>
  <dc:creator>Robert</dc:creator>
  <cp:lastModifiedBy>Roger Roecker</cp:lastModifiedBy>
  <cp:revision>196</cp:revision>
  <cp:lastPrinted>2013-05-29T18:17:06Z</cp:lastPrinted>
  <dcterms:created xsi:type="dcterms:W3CDTF">2013-02-10T13:22:50Z</dcterms:created>
  <dcterms:modified xsi:type="dcterms:W3CDTF">2013-05-30T22:38:45Z</dcterms:modified>
</cp:coreProperties>
</file>